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A991B0-BC80-4351-B4EE-B2F53952BBD2}"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5DE-BE55-457E-ADA8-61D8D82EE47B}" type="slidenum">
              <a:rPr lang="en-GB" smtClean="0"/>
              <a:t>‹#›</a:t>
            </a:fld>
            <a:endParaRPr lang="en-GB"/>
          </a:p>
        </p:txBody>
      </p:sp>
    </p:spTree>
    <p:extLst>
      <p:ext uri="{BB962C8B-B14F-4D97-AF65-F5344CB8AC3E}">
        <p14:creationId xmlns:p14="http://schemas.microsoft.com/office/powerpoint/2010/main" val="50023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A991B0-BC80-4351-B4EE-B2F53952BBD2}"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5DE-BE55-457E-ADA8-61D8D82EE47B}" type="slidenum">
              <a:rPr lang="en-GB" smtClean="0"/>
              <a:t>‹#›</a:t>
            </a:fld>
            <a:endParaRPr lang="en-GB"/>
          </a:p>
        </p:txBody>
      </p:sp>
    </p:spTree>
    <p:extLst>
      <p:ext uri="{BB962C8B-B14F-4D97-AF65-F5344CB8AC3E}">
        <p14:creationId xmlns:p14="http://schemas.microsoft.com/office/powerpoint/2010/main" val="5356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A991B0-BC80-4351-B4EE-B2F53952BBD2}"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5DE-BE55-457E-ADA8-61D8D82EE47B}" type="slidenum">
              <a:rPr lang="en-GB" smtClean="0"/>
              <a:t>‹#›</a:t>
            </a:fld>
            <a:endParaRPr lang="en-GB"/>
          </a:p>
        </p:txBody>
      </p:sp>
    </p:spTree>
    <p:extLst>
      <p:ext uri="{BB962C8B-B14F-4D97-AF65-F5344CB8AC3E}">
        <p14:creationId xmlns:p14="http://schemas.microsoft.com/office/powerpoint/2010/main" val="79629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A991B0-BC80-4351-B4EE-B2F53952BBD2}"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5DE-BE55-457E-ADA8-61D8D82EE47B}" type="slidenum">
              <a:rPr lang="en-GB" smtClean="0"/>
              <a:t>‹#›</a:t>
            </a:fld>
            <a:endParaRPr lang="en-GB"/>
          </a:p>
        </p:txBody>
      </p:sp>
    </p:spTree>
    <p:extLst>
      <p:ext uri="{BB962C8B-B14F-4D97-AF65-F5344CB8AC3E}">
        <p14:creationId xmlns:p14="http://schemas.microsoft.com/office/powerpoint/2010/main" val="245983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A991B0-BC80-4351-B4EE-B2F53952BBD2}"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5DE-BE55-457E-ADA8-61D8D82EE47B}" type="slidenum">
              <a:rPr lang="en-GB" smtClean="0"/>
              <a:t>‹#›</a:t>
            </a:fld>
            <a:endParaRPr lang="en-GB"/>
          </a:p>
        </p:txBody>
      </p:sp>
    </p:spTree>
    <p:extLst>
      <p:ext uri="{BB962C8B-B14F-4D97-AF65-F5344CB8AC3E}">
        <p14:creationId xmlns:p14="http://schemas.microsoft.com/office/powerpoint/2010/main" val="343853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A991B0-BC80-4351-B4EE-B2F53952BBD2}" type="datetimeFigureOut">
              <a:rPr lang="en-GB" smtClean="0"/>
              <a:t>30/01/2021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D805DE-BE55-457E-ADA8-61D8D82EE47B}" type="slidenum">
              <a:rPr lang="en-GB" smtClean="0"/>
              <a:t>‹#›</a:t>
            </a:fld>
            <a:endParaRPr lang="en-GB"/>
          </a:p>
        </p:txBody>
      </p:sp>
    </p:spTree>
    <p:extLst>
      <p:ext uri="{BB962C8B-B14F-4D97-AF65-F5344CB8AC3E}">
        <p14:creationId xmlns:p14="http://schemas.microsoft.com/office/powerpoint/2010/main" val="341591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A991B0-BC80-4351-B4EE-B2F53952BBD2}" type="datetimeFigureOut">
              <a:rPr lang="en-GB" smtClean="0"/>
              <a:t>30/01/2021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D805DE-BE55-457E-ADA8-61D8D82EE47B}" type="slidenum">
              <a:rPr lang="en-GB" smtClean="0"/>
              <a:t>‹#›</a:t>
            </a:fld>
            <a:endParaRPr lang="en-GB"/>
          </a:p>
        </p:txBody>
      </p:sp>
    </p:spTree>
    <p:extLst>
      <p:ext uri="{BB962C8B-B14F-4D97-AF65-F5344CB8AC3E}">
        <p14:creationId xmlns:p14="http://schemas.microsoft.com/office/powerpoint/2010/main" val="347851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4A991B0-BC80-4351-B4EE-B2F53952BBD2}" type="datetimeFigureOut">
              <a:rPr lang="en-GB" smtClean="0"/>
              <a:t>30/01/2021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D805DE-BE55-457E-ADA8-61D8D82EE47B}" type="slidenum">
              <a:rPr lang="en-GB" smtClean="0"/>
              <a:t>‹#›</a:t>
            </a:fld>
            <a:endParaRPr lang="en-GB"/>
          </a:p>
        </p:txBody>
      </p:sp>
    </p:spTree>
    <p:extLst>
      <p:ext uri="{BB962C8B-B14F-4D97-AF65-F5344CB8AC3E}">
        <p14:creationId xmlns:p14="http://schemas.microsoft.com/office/powerpoint/2010/main" val="321419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991B0-BC80-4351-B4EE-B2F53952BBD2}" type="datetimeFigureOut">
              <a:rPr lang="en-GB" smtClean="0"/>
              <a:t>30/01/2021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D805DE-BE55-457E-ADA8-61D8D82EE47B}" type="slidenum">
              <a:rPr lang="en-GB" smtClean="0"/>
              <a:t>‹#›</a:t>
            </a:fld>
            <a:endParaRPr lang="en-GB"/>
          </a:p>
        </p:txBody>
      </p:sp>
    </p:spTree>
    <p:extLst>
      <p:ext uri="{BB962C8B-B14F-4D97-AF65-F5344CB8AC3E}">
        <p14:creationId xmlns:p14="http://schemas.microsoft.com/office/powerpoint/2010/main" val="202116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A991B0-BC80-4351-B4EE-B2F53952BBD2}" type="datetimeFigureOut">
              <a:rPr lang="en-GB" smtClean="0"/>
              <a:t>30/01/2021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D805DE-BE55-457E-ADA8-61D8D82EE47B}" type="slidenum">
              <a:rPr lang="en-GB" smtClean="0"/>
              <a:t>‹#›</a:t>
            </a:fld>
            <a:endParaRPr lang="en-GB"/>
          </a:p>
        </p:txBody>
      </p:sp>
    </p:spTree>
    <p:extLst>
      <p:ext uri="{BB962C8B-B14F-4D97-AF65-F5344CB8AC3E}">
        <p14:creationId xmlns:p14="http://schemas.microsoft.com/office/powerpoint/2010/main" val="48039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A991B0-BC80-4351-B4EE-B2F53952BBD2}" type="datetimeFigureOut">
              <a:rPr lang="en-GB" smtClean="0"/>
              <a:t>30/01/2021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D805DE-BE55-457E-ADA8-61D8D82EE47B}" type="slidenum">
              <a:rPr lang="en-GB" smtClean="0"/>
              <a:t>‹#›</a:t>
            </a:fld>
            <a:endParaRPr lang="en-GB"/>
          </a:p>
        </p:txBody>
      </p:sp>
    </p:spTree>
    <p:extLst>
      <p:ext uri="{BB962C8B-B14F-4D97-AF65-F5344CB8AC3E}">
        <p14:creationId xmlns:p14="http://schemas.microsoft.com/office/powerpoint/2010/main" val="1680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991B0-BC80-4351-B4EE-B2F53952BBD2}" type="datetimeFigureOut">
              <a:rPr lang="en-GB" smtClean="0"/>
              <a:t>30/01/2021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805DE-BE55-457E-ADA8-61D8D82EE47B}" type="slidenum">
              <a:rPr lang="en-GB" smtClean="0"/>
              <a:t>‹#›</a:t>
            </a:fld>
            <a:endParaRPr lang="en-GB"/>
          </a:p>
        </p:txBody>
      </p:sp>
    </p:spTree>
    <p:extLst>
      <p:ext uri="{BB962C8B-B14F-4D97-AF65-F5344CB8AC3E}">
        <p14:creationId xmlns:p14="http://schemas.microsoft.com/office/powerpoint/2010/main" val="951552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cotswoldmenopause.co.uk/menopauseconsultantuk-naturalop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cotswoldmenopause.co.uk/monthlygrou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acebook.com/groups/naturalsymptomreliefforperimenopause"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1003478" y="2353108"/>
            <a:ext cx="10809830" cy="1835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WEEK 5</a:t>
            </a:r>
            <a:br>
              <a:rPr lang="en-GB" dirty="0" smtClean="0"/>
            </a:br>
            <a:r>
              <a:rPr lang="en-GB" dirty="0" smtClean="0"/>
              <a:t>Great health for the</a:t>
            </a:r>
          </a:p>
          <a:p>
            <a:r>
              <a:rPr lang="en-GB" dirty="0"/>
              <a:t>m</a:t>
            </a:r>
            <a:r>
              <a:rPr lang="en-GB" dirty="0" smtClean="0"/>
              <a:t>enopause and beyond!</a:t>
            </a:r>
            <a:endParaRPr lang="en-GB" dirty="0"/>
          </a:p>
        </p:txBody>
      </p:sp>
      <p:pic>
        <p:nvPicPr>
          <p:cNvPr id="5" name="Picture 2" descr="People, Woman, Travel, Adventure, Trek, Mountain, Rock"/>
          <p:cNvPicPr>
            <a:picLocks noChangeAspect="1" noChangeArrowheads="1"/>
          </p:cNvPicPr>
          <p:nvPr/>
        </p:nvPicPr>
        <p:blipFill rotWithShape="1">
          <a:blip r:embed="rId2">
            <a:extLst>
              <a:ext uri="{28A0092B-C50C-407E-A947-70E740481C1C}">
                <a14:useLocalDpi xmlns:a14="http://schemas.microsoft.com/office/drawing/2010/main" val="0"/>
              </a:ext>
            </a:extLst>
          </a:blip>
          <a:srcRect l="22629" t="11869"/>
          <a:stretch/>
        </p:blipFill>
        <p:spPr bwMode="auto">
          <a:xfrm>
            <a:off x="7245927" y="1423591"/>
            <a:ext cx="4093828" cy="310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637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idnight Signature" panose="02000500000000090000" pitchFamily="50" charset="0"/>
              </a:rPr>
              <a:t>Let’s see your progress</a:t>
            </a:r>
            <a:endParaRPr lang="en-GB" dirty="0">
              <a:latin typeface="Midnight Signature" panose="02000500000000090000" pitchFamily="50" charset="0"/>
            </a:endParaRPr>
          </a:p>
        </p:txBody>
      </p:sp>
      <p:pic>
        <p:nvPicPr>
          <p:cNvPr id="4" name="Picture 3"/>
          <p:cNvPicPr>
            <a:picLocks noChangeAspect="1"/>
          </p:cNvPicPr>
          <p:nvPr/>
        </p:nvPicPr>
        <p:blipFill rotWithShape="1">
          <a:blip r:embed="rId2"/>
          <a:srcRect l="21420" t="22590" r="22659" b="1303"/>
          <a:stretch/>
        </p:blipFill>
        <p:spPr>
          <a:xfrm>
            <a:off x="2259874" y="1358537"/>
            <a:ext cx="7276012" cy="5277395"/>
          </a:xfrm>
          <a:prstGeom prst="rect">
            <a:avLst/>
          </a:prstGeom>
        </p:spPr>
      </p:pic>
    </p:spTree>
    <p:extLst>
      <p:ext uri="{BB962C8B-B14F-4D97-AF65-F5344CB8AC3E}">
        <p14:creationId xmlns:p14="http://schemas.microsoft.com/office/powerpoint/2010/main" val="1237772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482" y="192226"/>
            <a:ext cx="11553412" cy="6172237"/>
          </a:xfrm>
          <a:prstGeom prst="rect">
            <a:avLst/>
          </a:prstGeom>
          <a:solidFill>
            <a:srgbClr val="FBE77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p:cNvSpPr>
            <a:spLocks noGrp="1"/>
          </p:cNvSpPr>
          <p:nvPr>
            <p:ph type="title"/>
          </p:nvPr>
        </p:nvSpPr>
        <p:spPr/>
        <p:txBody>
          <a:bodyPr/>
          <a:lstStyle/>
          <a:p>
            <a:r>
              <a:rPr lang="en-GB" dirty="0" smtClean="0">
                <a:latin typeface="Midnight Signature" panose="02000500000000090000" pitchFamily="50" charset="0"/>
              </a:rPr>
              <a:t>The </a:t>
            </a:r>
            <a:r>
              <a:rPr lang="en-GB" dirty="0">
                <a:latin typeface="Midnight Signature" panose="02000500000000090000" pitchFamily="50" charset="0"/>
              </a:rPr>
              <a:t>v</a:t>
            </a:r>
            <a:r>
              <a:rPr lang="en-GB" dirty="0" smtClean="0">
                <a:latin typeface="Midnight Signature" panose="02000500000000090000" pitchFamily="50" charset="0"/>
              </a:rPr>
              <a:t>alue </a:t>
            </a:r>
            <a:r>
              <a:rPr lang="en-GB" dirty="0">
                <a:latin typeface="Midnight Signature" panose="02000500000000090000" pitchFamily="50" charset="0"/>
              </a:rPr>
              <a:t>o</a:t>
            </a:r>
            <a:r>
              <a:rPr lang="en-GB" dirty="0" smtClean="0">
                <a:latin typeface="Midnight Signature" panose="02000500000000090000" pitchFamily="50" charset="0"/>
              </a:rPr>
              <a:t>f taking the time to watch these videos</a:t>
            </a:r>
            <a:endParaRPr lang="en-GB" dirty="0">
              <a:latin typeface="Midnight Signature" panose="02000500000000090000" pitchFamily="50" charset="0"/>
            </a:endParaRPr>
          </a:p>
        </p:txBody>
      </p:sp>
      <p:sp>
        <p:nvSpPr>
          <p:cNvPr id="4" name="Content Placeholder 3"/>
          <p:cNvSpPr>
            <a:spLocks noGrp="1"/>
          </p:cNvSpPr>
          <p:nvPr>
            <p:ph idx="1"/>
          </p:nvPr>
        </p:nvSpPr>
        <p:spPr>
          <a:xfrm>
            <a:off x="838200" y="1875610"/>
            <a:ext cx="10515600" cy="4351338"/>
          </a:xfrm>
        </p:spPr>
        <p:txBody>
          <a:bodyPr>
            <a:normAutofit/>
          </a:bodyPr>
          <a:lstStyle/>
          <a:p>
            <a:r>
              <a:rPr lang="en-GB" sz="2400" dirty="0" smtClean="0">
                <a:latin typeface="+mj-lt"/>
              </a:rPr>
              <a:t>What will you take away and embrace for your brighter menopausal future?</a:t>
            </a:r>
          </a:p>
          <a:p>
            <a:pPr marL="0" indent="0">
              <a:buNone/>
            </a:pPr>
            <a:endParaRPr lang="en-GB" sz="2400" dirty="0" smtClean="0">
              <a:latin typeface="+mj-lt"/>
            </a:endParaRPr>
          </a:p>
          <a:p>
            <a:r>
              <a:rPr lang="en-GB" sz="2400" dirty="0">
                <a:latin typeface="+mj-lt"/>
              </a:rPr>
              <a:t>What difference has this </a:t>
            </a:r>
            <a:r>
              <a:rPr lang="en-GB" sz="2400" dirty="0" smtClean="0">
                <a:latin typeface="+mj-lt"/>
              </a:rPr>
              <a:t>time made </a:t>
            </a:r>
            <a:r>
              <a:rPr lang="en-GB" sz="2400" dirty="0">
                <a:latin typeface="+mj-lt"/>
              </a:rPr>
              <a:t>for you?</a:t>
            </a:r>
          </a:p>
          <a:p>
            <a:endParaRPr lang="en-GB" sz="2400" dirty="0">
              <a:latin typeface="+mj-lt"/>
            </a:endParaRPr>
          </a:p>
          <a:p>
            <a:r>
              <a:rPr lang="en-GB" sz="2400" dirty="0" smtClean="0">
                <a:latin typeface="+mj-lt"/>
              </a:rPr>
              <a:t>What’s your one greatest change/ light bulb moment?</a:t>
            </a:r>
          </a:p>
          <a:p>
            <a:endParaRPr lang="en-GB" sz="2400" dirty="0">
              <a:latin typeface="+mj-lt"/>
            </a:endParaRPr>
          </a:p>
          <a:p>
            <a:pPr marL="0" indent="0">
              <a:buNone/>
            </a:pPr>
            <a:r>
              <a:rPr lang="en-GB" sz="3600" dirty="0" smtClean="0">
                <a:latin typeface="Midnight Signature" panose="02000500000000090000" pitchFamily="50" charset="0"/>
              </a:rPr>
              <a:t>   The skills and insights from this experience </a:t>
            </a:r>
          </a:p>
          <a:p>
            <a:pPr marL="0" indent="0">
              <a:buNone/>
            </a:pPr>
            <a:r>
              <a:rPr lang="en-GB" sz="3600" dirty="0" smtClean="0">
                <a:latin typeface="Midnight Signature" panose="02000500000000090000" pitchFamily="50" charset="0"/>
              </a:rPr>
              <a:t>can be used again and again throughout your life</a:t>
            </a:r>
            <a:endParaRPr lang="en-GB" sz="3600" dirty="0">
              <a:latin typeface="Midnight Signature" panose="02000500000000090000" pitchFamily="50" charset="0"/>
            </a:endParaRPr>
          </a:p>
        </p:txBody>
      </p:sp>
      <p:pic>
        <p:nvPicPr>
          <p:cNvPr id="1026" name="Picture 2" descr="Light Bulb, Lights, Electricity, Energy, Evening, Party"/>
          <p:cNvPicPr>
            <a:picLocks noChangeAspect="1" noChangeArrowheads="1"/>
          </p:cNvPicPr>
          <p:nvPr/>
        </p:nvPicPr>
        <p:blipFill rotWithShape="1">
          <a:blip r:embed="rId2">
            <a:extLst>
              <a:ext uri="{28A0092B-C50C-407E-A947-70E740481C1C}">
                <a14:useLocalDpi xmlns:a14="http://schemas.microsoft.com/office/drawing/2010/main" val="0"/>
              </a:ext>
            </a:extLst>
          </a:blip>
          <a:srcRect l="40870" t="5566" r="18273"/>
          <a:stretch/>
        </p:blipFill>
        <p:spPr bwMode="auto">
          <a:xfrm>
            <a:off x="8921931" y="2479736"/>
            <a:ext cx="2431869" cy="374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12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482" y="166100"/>
            <a:ext cx="11553412" cy="6172237"/>
          </a:xfrm>
          <a:prstGeom prst="rect">
            <a:avLst/>
          </a:prstGeom>
          <a:solidFill>
            <a:srgbClr val="FBE77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p:cNvSpPr>
            <a:spLocks noGrp="1"/>
          </p:cNvSpPr>
          <p:nvPr>
            <p:ph type="title"/>
          </p:nvPr>
        </p:nvSpPr>
        <p:spPr/>
        <p:txBody>
          <a:bodyPr/>
          <a:lstStyle/>
          <a:p>
            <a:r>
              <a:rPr lang="en-GB" dirty="0" smtClean="0">
                <a:latin typeface="Midnight Signature" panose="02000500000000090000" pitchFamily="50" charset="0"/>
              </a:rPr>
              <a:t>Moving Forwards</a:t>
            </a:r>
            <a:endParaRPr lang="en-GB" dirty="0">
              <a:latin typeface="Midnight Signature" panose="02000500000000090000" pitchFamily="50" charset="0"/>
            </a:endParaRPr>
          </a:p>
        </p:txBody>
      </p:sp>
      <p:sp>
        <p:nvSpPr>
          <p:cNvPr id="4" name="Content Placeholder 3"/>
          <p:cNvSpPr>
            <a:spLocks noGrp="1"/>
          </p:cNvSpPr>
          <p:nvPr>
            <p:ph idx="1"/>
          </p:nvPr>
        </p:nvSpPr>
        <p:spPr>
          <a:xfrm>
            <a:off x="838200" y="1838843"/>
            <a:ext cx="10515600" cy="4351338"/>
          </a:xfrm>
        </p:spPr>
        <p:txBody>
          <a:bodyPr>
            <a:normAutofit lnSpcReduction="10000"/>
          </a:bodyPr>
          <a:lstStyle/>
          <a:p>
            <a:pPr marL="0" indent="0">
              <a:buNone/>
            </a:pPr>
            <a:r>
              <a:rPr lang="en-GB" sz="2400" dirty="0" smtClean="0">
                <a:latin typeface="+mj-lt"/>
              </a:rPr>
              <a:t>There are 3 ways your life path can go at the end of </a:t>
            </a:r>
            <a:r>
              <a:rPr lang="en-GB" sz="2400" smtClean="0">
                <a:latin typeface="+mj-lt"/>
              </a:rPr>
              <a:t>this </a:t>
            </a:r>
            <a:r>
              <a:rPr lang="en-GB" sz="2400" smtClean="0">
                <a:latin typeface="+mj-lt"/>
              </a:rPr>
              <a:t>series:</a:t>
            </a:r>
            <a:endParaRPr lang="en-GB" sz="2400" dirty="0" smtClean="0">
              <a:latin typeface="+mj-lt"/>
            </a:endParaRPr>
          </a:p>
          <a:p>
            <a:endParaRPr lang="en-GB" sz="2400" dirty="0">
              <a:latin typeface="+mj-lt"/>
            </a:endParaRPr>
          </a:p>
          <a:p>
            <a:r>
              <a:rPr lang="en-GB" sz="2400" dirty="0" smtClean="0">
                <a:latin typeface="+mj-lt"/>
              </a:rPr>
              <a:t>Things go back to the way they were and you forget all of this</a:t>
            </a:r>
          </a:p>
          <a:p>
            <a:r>
              <a:rPr lang="en-GB" sz="2400" dirty="0" smtClean="0">
                <a:latin typeface="+mj-lt"/>
              </a:rPr>
              <a:t>You think ‘that’s done, what’s the next thing I need?’</a:t>
            </a:r>
          </a:p>
          <a:p>
            <a:r>
              <a:rPr lang="en-GB" sz="2400" dirty="0" smtClean="0">
                <a:latin typeface="+mj-lt"/>
              </a:rPr>
              <a:t>You embrace your insights from this and use again, especially</a:t>
            </a:r>
          </a:p>
          <a:p>
            <a:pPr marL="0" indent="0">
              <a:buNone/>
            </a:pPr>
            <a:r>
              <a:rPr lang="en-GB" sz="2400" dirty="0" smtClean="0">
                <a:latin typeface="+mj-lt"/>
              </a:rPr>
              <a:t>    when the weather changes, symptoms change or life gets</a:t>
            </a:r>
          </a:p>
          <a:p>
            <a:pPr marL="0" indent="0">
              <a:buNone/>
            </a:pPr>
            <a:r>
              <a:rPr lang="en-GB" sz="2400" dirty="0" smtClean="0">
                <a:latin typeface="+mj-lt"/>
              </a:rPr>
              <a:t>    more difficult. </a:t>
            </a:r>
          </a:p>
          <a:p>
            <a:r>
              <a:rPr lang="en-GB" sz="2400" dirty="0" smtClean="0">
                <a:latin typeface="+mj-lt"/>
              </a:rPr>
              <a:t>You have the knowledge now </a:t>
            </a:r>
            <a:r>
              <a:rPr lang="en-GB" sz="2400" dirty="0" smtClean="0">
                <a:latin typeface="+mj-lt"/>
                <a:sym typeface="Wingdings" panose="05000000000000000000" pitchFamily="2" charset="2"/>
              </a:rPr>
              <a:t>, keep these slides and revisit.</a:t>
            </a:r>
            <a:endParaRPr lang="en-GB" sz="2400" dirty="0" smtClean="0">
              <a:latin typeface="+mj-lt"/>
            </a:endParaRPr>
          </a:p>
          <a:p>
            <a:endParaRPr lang="en-GB" sz="2400" dirty="0">
              <a:latin typeface="+mj-lt"/>
            </a:endParaRPr>
          </a:p>
          <a:p>
            <a:pPr marL="0" indent="0">
              <a:buNone/>
            </a:pPr>
            <a:r>
              <a:rPr lang="en-GB" sz="2200" dirty="0" smtClean="0">
                <a:latin typeface="Segoe Script" panose="030B0504020000000003" pitchFamily="66" charset="0"/>
              </a:rPr>
              <a:t>   </a:t>
            </a:r>
            <a:endParaRPr lang="en-GB" sz="2200" dirty="0">
              <a:latin typeface="Segoe Script" panose="030B0504020000000003" pitchFamily="66" charset="0"/>
            </a:endParaRPr>
          </a:p>
        </p:txBody>
      </p:sp>
      <p:pic>
        <p:nvPicPr>
          <p:cNvPr id="1026" name="Picture 2" descr="Light Bulb, Lights, Electricity, Energy, Evening, Party"/>
          <p:cNvPicPr>
            <a:picLocks noChangeAspect="1" noChangeArrowheads="1"/>
          </p:cNvPicPr>
          <p:nvPr/>
        </p:nvPicPr>
        <p:blipFill rotWithShape="1">
          <a:blip r:embed="rId2">
            <a:extLst>
              <a:ext uri="{28A0092B-C50C-407E-A947-70E740481C1C}">
                <a14:useLocalDpi xmlns:a14="http://schemas.microsoft.com/office/drawing/2010/main" val="0"/>
              </a:ext>
            </a:extLst>
          </a:blip>
          <a:srcRect l="40870" t="5566" r="18273"/>
          <a:stretch/>
        </p:blipFill>
        <p:spPr bwMode="auto">
          <a:xfrm>
            <a:off x="8921931" y="2479736"/>
            <a:ext cx="2431869" cy="374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015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6231" y="166100"/>
            <a:ext cx="11553412" cy="6172237"/>
          </a:xfrm>
          <a:prstGeom prst="rect">
            <a:avLst/>
          </a:prstGeom>
          <a:solidFill>
            <a:srgbClr val="FBE77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p:cNvSpPr>
            <a:spLocks noGrp="1"/>
          </p:cNvSpPr>
          <p:nvPr>
            <p:ph type="title"/>
          </p:nvPr>
        </p:nvSpPr>
        <p:spPr/>
        <p:txBody>
          <a:bodyPr/>
          <a:lstStyle/>
          <a:p>
            <a:r>
              <a:rPr lang="en-GB" dirty="0" smtClean="0">
                <a:latin typeface="Midnight Signature" panose="02000500000000090000" pitchFamily="50" charset="0"/>
              </a:rPr>
              <a:t>Having a 1 to 1 with me</a:t>
            </a:r>
            <a:endParaRPr lang="en-GB" dirty="0">
              <a:latin typeface="Midnight Signature" panose="02000500000000090000" pitchFamily="50" charset="0"/>
            </a:endParaRPr>
          </a:p>
        </p:txBody>
      </p:sp>
      <p:sp>
        <p:nvSpPr>
          <p:cNvPr id="4" name="Content Placeholder 3"/>
          <p:cNvSpPr>
            <a:spLocks noGrp="1"/>
          </p:cNvSpPr>
          <p:nvPr>
            <p:ph idx="1"/>
          </p:nvPr>
        </p:nvSpPr>
        <p:spPr>
          <a:xfrm>
            <a:off x="838200" y="1838843"/>
            <a:ext cx="10515600" cy="4351338"/>
          </a:xfrm>
        </p:spPr>
        <p:txBody>
          <a:bodyPr>
            <a:normAutofit/>
          </a:bodyPr>
          <a:lstStyle/>
          <a:p>
            <a:r>
              <a:rPr lang="en-GB" sz="2600" dirty="0" smtClean="0">
                <a:latin typeface="+mj-lt"/>
              </a:rPr>
              <a:t>If you would like to discuss more </a:t>
            </a:r>
            <a:r>
              <a:rPr lang="en-GB" sz="2600" dirty="0" err="1" smtClean="0">
                <a:latin typeface="+mj-lt"/>
              </a:rPr>
              <a:t>indepth</a:t>
            </a:r>
            <a:r>
              <a:rPr lang="en-GB" sz="2600" dirty="0" smtClean="0">
                <a:latin typeface="+mj-lt"/>
              </a:rPr>
              <a:t> what is going on for you in your health and menopause</a:t>
            </a:r>
          </a:p>
          <a:p>
            <a:endParaRPr lang="en-GB" sz="2600" dirty="0">
              <a:latin typeface="+mj-lt"/>
            </a:endParaRPr>
          </a:p>
          <a:p>
            <a:r>
              <a:rPr lang="en-GB" sz="2600" dirty="0" smtClean="0">
                <a:latin typeface="+mj-lt"/>
              </a:rPr>
              <a:t>Want to explore how understanding your health and emotion patterns affect you and how they can be resolved</a:t>
            </a:r>
          </a:p>
          <a:p>
            <a:endParaRPr lang="en-GB" sz="2600" dirty="0">
              <a:latin typeface="+mj-lt"/>
            </a:endParaRPr>
          </a:p>
          <a:p>
            <a:r>
              <a:rPr lang="en-GB" sz="2600" dirty="0" smtClean="0">
                <a:latin typeface="+mj-lt"/>
              </a:rPr>
              <a:t>Resolve more complex health issues</a:t>
            </a:r>
          </a:p>
          <a:p>
            <a:pPr marL="0" indent="0">
              <a:buNone/>
            </a:pPr>
            <a:endParaRPr lang="en-GB" sz="2600" dirty="0" smtClean="0">
              <a:latin typeface="+mj-lt"/>
            </a:endParaRPr>
          </a:p>
          <a:p>
            <a:r>
              <a:rPr lang="en-GB" sz="2600" dirty="0" smtClean="0">
                <a:latin typeface="+mj-lt"/>
              </a:rPr>
              <a:t>A 30% lifetime discount off a </a:t>
            </a:r>
            <a:r>
              <a:rPr lang="en-GB" sz="2600" dirty="0" smtClean="0">
                <a:latin typeface="+mj-lt"/>
                <a:hlinkClick r:id="rId2"/>
              </a:rPr>
              <a:t>consultation</a:t>
            </a:r>
            <a:r>
              <a:rPr lang="en-GB" sz="2600" dirty="0" smtClean="0">
                <a:latin typeface="+mj-lt"/>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3842" y="3602339"/>
            <a:ext cx="3992880" cy="2661920"/>
          </a:xfrm>
          <a:prstGeom prst="rect">
            <a:avLst/>
          </a:prstGeom>
        </p:spPr>
      </p:pic>
    </p:spTree>
    <p:extLst>
      <p:ext uri="{BB962C8B-B14F-4D97-AF65-F5344CB8AC3E}">
        <p14:creationId xmlns:p14="http://schemas.microsoft.com/office/powerpoint/2010/main" val="4113175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6231" y="166100"/>
            <a:ext cx="11553412" cy="6172237"/>
          </a:xfrm>
          <a:prstGeom prst="rect">
            <a:avLst/>
          </a:prstGeom>
          <a:solidFill>
            <a:srgbClr val="FBE77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p:cNvSpPr>
            <a:spLocks noGrp="1"/>
          </p:cNvSpPr>
          <p:nvPr>
            <p:ph type="title"/>
          </p:nvPr>
        </p:nvSpPr>
        <p:spPr/>
        <p:txBody>
          <a:bodyPr/>
          <a:lstStyle/>
          <a:p>
            <a:r>
              <a:rPr lang="en-GB" dirty="0">
                <a:latin typeface="Midnight Signature" panose="02000500000000090000" pitchFamily="50" charset="0"/>
              </a:rPr>
              <a:t>C</a:t>
            </a:r>
            <a:r>
              <a:rPr lang="en-GB" dirty="0" smtClean="0">
                <a:latin typeface="Midnight Signature" panose="02000500000000090000" pitchFamily="50" charset="0"/>
              </a:rPr>
              <a:t>ontinuing </a:t>
            </a:r>
            <a:r>
              <a:rPr lang="en-GB" dirty="0">
                <a:latin typeface="Midnight Signature" panose="02000500000000090000" pitchFamily="50" charset="0"/>
              </a:rPr>
              <a:t>y</a:t>
            </a:r>
            <a:r>
              <a:rPr lang="en-GB" dirty="0" smtClean="0">
                <a:latin typeface="Midnight Signature" panose="02000500000000090000" pitchFamily="50" charset="0"/>
              </a:rPr>
              <a:t>our journey with me and your peers</a:t>
            </a:r>
            <a:endParaRPr lang="en-GB" dirty="0">
              <a:latin typeface="Midnight Signature" panose="02000500000000090000" pitchFamily="50" charset="0"/>
            </a:endParaRPr>
          </a:p>
        </p:txBody>
      </p:sp>
      <p:sp>
        <p:nvSpPr>
          <p:cNvPr id="4" name="Content Placeholder 3"/>
          <p:cNvSpPr>
            <a:spLocks noGrp="1"/>
          </p:cNvSpPr>
          <p:nvPr>
            <p:ph idx="1"/>
          </p:nvPr>
        </p:nvSpPr>
        <p:spPr>
          <a:xfrm>
            <a:off x="838200" y="1838843"/>
            <a:ext cx="10515600" cy="4351338"/>
          </a:xfrm>
        </p:spPr>
        <p:txBody>
          <a:bodyPr>
            <a:normAutofit/>
          </a:bodyPr>
          <a:lstStyle/>
          <a:p>
            <a:r>
              <a:rPr lang="en-GB" sz="2600" dirty="0" smtClean="0">
                <a:latin typeface="+mj-lt"/>
              </a:rPr>
              <a:t>Private </a:t>
            </a:r>
            <a:r>
              <a:rPr lang="en-GB" sz="2600" dirty="0" err="1" smtClean="0">
                <a:latin typeface="+mj-lt"/>
              </a:rPr>
              <a:t>facebook</a:t>
            </a:r>
            <a:r>
              <a:rPr lang="en-GB" sz="2600" dirty="0" smtClean="0">
                <a:latin typeface="+mj-lt"/>
              </a:rPr>
              <a:t> group where we can continue the conversation</a:t>
            </a:r>
          </a:p>
          <a:p>
            <a:pPr marL="0" indent="0">
              <a:buNone/>
            </a:pPr>
            <a:endParaRPr lang="en-GB" sz="2600" dirty="0" smtClean="0">
              <a:latin typeface="+mj-lt"/>
            </a:endParaRPr>
          </a:p>
          <a:p>
            <a:r>
              <a:rPr lang="en-GB" sz="2600" dirty="0" smtClean="0">
                <a:latin typeface="+mj-lt"/>
              </a:rPr>
              <a:t>I’ll be able to answer questions, post more information</a:t>
            </a:r>
          </a:p>
          <a:p>
            <a:pPr marL="0" indent="0">
              <a:buNone/>
            </a:pPr>
            <a:endParaRPr lang="en-GB" sz="2600" dirty="0" smtClean="0">
              <a:latin typeface="+mj-lt"/>
            </a:endParaRPr>
          </a:p>
          <a:p>
            <a:r>
              <a:rPr lang="en-GB" sz="2600" dirty="0" smtClean="0">
                <a:latin typeface="+mj-lt"/>
              </a:rPr>
              <a:t>You’ll have the support of your peer group</a:t>
            </a:r>
          </a:p>
          <a:p>
            <a:pPr marL="0" indent="0">
              <a:buNone/>
            </a:pPr>
            <a:endParaRPr lang="en-GB" sz="2600" dirty="0" smtClean="0">
              <a:latin typeface="+mj-lt"/>
            </a:endParaRPr>
          </a:p>
          <a:p>
            <a:r>
              <a:rPr lang="en-GB" sz="2600" dirty="0" smtClean="0">
                <a:latin typeface="+mj-lt"/>
              </a:rPr>
              <a:t>Monthly zoom chat session</a:t>
            </a:r>
          </a:p>
          <a:p>
            <a:pPr marL="0" indent="0">
              <a:buNone/>
            </a:pPr>
            <a:endParaRPr lang="en-GB" sz="2600" dirty="0" smtClean="0">
              <a:latin typeface="+mj-lt"/>
            </a:endParaRPr>
          </a:p>
          <a:p>
            <a:r>
              <a:rPr lang="en-GB" sz="2600" dirty="0" smtClean="0">
                <a:latin typeface="+mj-lt"/>
              </a:rPr>
              <a:t>Just a small monthly fee – Read more </a:t>
            </a:r>
            <a:r>
              <a:rPr lang="en-GB" sz="2600" dirty="0" smtClean="0">
                <a:latin typeface="+mj-lt"/>
                <a:hlinkClick r:id="rId2"/>
              </a:rPr>
              <a:t>here</a:t>
            </a:r>
            <a:endParaRPr lang="en-GB" sz="2600" dirty="0" smtClean="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3842" y="3602339"/>
            <a:ext cx="3992880" cy="2661920"/>
          </a:xfrm>
          <a:prstGeom prst="rect">
            <a:avLst/>
          </a:prstGeom>
        </p:spPr>
      </p:pic>
    </p:spTree>
    <p:extLst>
      <p:ext uri="{BB962C8B-B14F-4D97-AF65-F5344CB8AC3E}">
        <p14:creationId xmlns:p14="http://schemas.microsoft.com/office/powerpoint/2010/main" val="2290495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6890" y="257350"/>
            <a:ext cx="11553412" cy="6172237"/>
          </a:xfrm>
          <a:prstGeom prst="rect">
            <a:avLst/>
          </a:prstGeom>
          <a:solidFill>
            <a:srgbClr val="FBE77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rotWithShape="1">
          <a:blip r:embed="rId2"/>
          <a:srcRect l="26240" t="25604" r="25972" b="8085"/>
          <a:stretch/>
        </p:blipFill>
        <p:spPr>
          <a:xfrm>
            <a:off x="3204814" y="587253"/>
            <a:ext cx="6217920" cy="4598126"/>
          </a:xfrm>
          <a:prstGeom prst="rect">
            <a:avLst/>
          </a:prstGeom>
        </p:spPr>
      </p:pic>
      <p:pic>
        <p:nvPicPr>
          <p:cNvPr id="7" name="Picture 6"/>
          <p:cNvPicPr>
            <a:picLocks noChangeAspect="1"/>
          </p:cNvPicPr>
          <p:nvPr/>
        </p:nvPicPr>
        <p:blipFill rotWithShape="1">
          <a:blip r:embed="rId3"/>
          <a:srcRect l="26609" t="66677" r="26987" b="17615"/>
          <a:stretch/>
        </p:blipFill>
        <p:spPr>
          <a:xfrm>
            <a:off x="3204814" y="5185379"/>
            <a:ext cx="6217920" cy="1089213"/>
          </a:xfrm>
          <a:prstGeom prst="rect">
            <a:avLst/>
          </a:prstGeom>
        </p:spPr>
      </p:pic>
    </p:spTree>
    <p:extLst>
      <p:ext uri="{BB962C8B-B14F-4D97-AF65-F5344CB8AC3E}">
        <p14:creationId xmlns:p14="http://schemas.microsoft.com/office/powerpoint/2010/main" val="2541537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90" y="361853"/>
            <a:ext cx="4231277" cy="62610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8147" y="361853"/>
            <a:ext cx="11553412" cy="6261015"/>
          </a:xfrm>
          <a:prstGeom prst="rect">
            <a:avLst/>
          </a:prstGeom>
          <a:solidFill>
            <a:srgbClr val="FBE77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a:t>
            </a:r>
            <a:endParaRPr lang="en-GB" dirty="0"/>
          </a:p>
        </p:txBody>
      </p:sp>
      <p:sp>
        <p:nvSpPr>
          <p:cNvPr id="3" name="TextBox 2"/>
          <p:cNvSpPr txBox="1"/>
          <p:nvPr/>
        </p:nvSpPr>
        <p:spPr>
          <a:xfrm>
            <a:off x="4892284" y="1972492"/>
            <a:ext cx="7086356" cy="3416320"/>
          </a:xfrm>
          <a:prstGeom prst="rect">
            <a:avLst/>
          </a:prstGeom>
          <a:noFill/>
        </p:spPr>
        <p:txBody>
          <a:bodyPr wrap="square" rtlCol="0">
            <a:spAutoFit/>
          </a:bodyPr>
          <a:lstStyle/>
          <a:p>
            <a:pPr algn="ctr"/>
            <a:r>
              <a:rPr lang="en-GB" sz="2400" dirty="0" smtClean="0">
                <a:latin typeface="Raleway"/>
              </a:rPr>
              <a:t>“So many women I’ve talked to see menopause</a:t>
            </a:r>
          </a:p>
          <a:p>
            <a:pPr algn="ctr"/>
            <a:r>
              <a:rPr lang="en-GB" sz="2400" dirty="0">
                <a:latin typeface="Raleway"/>
              </a:rPr>
              <a:t>a</a:t>
            </a:r>
            <a:r>
              <a:rPr lang="en-GB" sz="2400" dirty="0" smtClean="0">
                <a:latin typeface="Raleway"/>
              </a:rPr>
              <a:t>s an ending. I’ve discovered this is your moment to reinvent yourself after years of focusing on the needs of everyone else. It’s your opportunity to get clear about what matters to you and then to pursue that with all of your                    , time and talent.”</a:t>
            </a:r>
          </a:p>
          <a:p>
            <a:pPr algn="ctr"/>
            <a:endParaRPr lang="en-GB" dirty="0" smtClean="0">
              <a:latin typeface="Raleway"/>
            </a:endParaRPr>
          </a:p>
          <a:p>
            <a:pPr algn="ctr"/>
            <a:endParaRPr lang="en-GB" dirty="0">
              <a:latin typeface="Raleway"/>
            </a:endParaRPr>
          </a:p>
          <a:p>
            <a:pPr algn="ctr"/>
            <a:endParaRPr lang="en-GB" dirty="0">
              <a:latin typeface="Raleway"/>
            </a:endParaRPr>
          </a:p>
          <a:p>
            <a:pPr algn="ctr"/>
            <a:r>
              <a:rPr lang="en-GB" dirty="0" smtClean="0">
                <a:latin typeface="Raleway"/>
              </a:rPr>
              <a:t>Oprah Winfrey</a:t>
            </a:r>
            <a:endParaRPr lang="en-GB" dirty="0">
              <a:latin typeface="Raleway"/>
            </a:endParaRPr>
          </a:p>
        </p:txBody>
      </p:sp>
      <p:sp>
        <p:nvSpPr>
          <p:cNvPr id="2" name="TextBox 1"/>
          <p:cNvSpPr txBox="1"/>
          <p:nvPr/>
        </p:nvSpPr>
        <p:spPr>
          <a:xfrm>
            <a:off x="7772399" y="3782291"/>
            <a:ext cx="1558696" cy="830997"/>
          </a:xfrm>
          <a:prstGeom prst="rect">
            <a:avLst/>
          </a:prstGeom>
          <a:noFill/>
        </p:spPr>
        <p:txBody>
          <a:bodyPr wrap="none" rtlCol="0">
            <a:spAutoFit/>
          </a:bodyPr>
          <a:lstStyle/>
          <a:p>
            <a:r>
              <a:rPr lang="en-GB" sz="4800" dirty="0" smtClean="0">
                <a:latin typeface="Midnight Signature" panose="02000500000000090000" pitchFamily="50" charset="0"/>
              </a:rPr>
              <a:t>energy</a:t>
            </a:r>
            <a:endParaRPr lang="en-GB" sz="4800" dirty="0">
              <a:latin typeface="Midnight Signature" panose="02000500000000090000" pitchFamily="50" charset="0"/>
            </a:endParaRPr>
          </a:p>
        </p:txBody>
      </p:sp>
    </p:spTree>
    <p:extLst>
      <p:ext uri="{BB962C8B-B14F-4D97-AF65-F5344CB8AC3E}">
        <p14:creationId xmlns:p14="http://schemas.microsoft.com/office/powerpoint/2010/main" val="578742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9770" y="306040"/>
            <a:ext cx="11553412" cy="6261015"/>
          </a:xfrm>
          <a:prstGeom prst="rect">
            <a:avLst/>
          </a:prstGeom>
          <a:solidFill>
            <a:srgbClr val="FBE77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a:t>
            </a:r>
            <a:endParaRPr lang="en-GB" dirty="0"/>
          </a:p>
        </p:txBody>
      </p:sp>
      <p:sp>
        <p:nvSpPr>
          <p:cNvPr id="3" name="TextBox 2"/>
          <p:cNvSpPr txBox="1"/>
          <p:nvPr/>
        </p:nvSpPr>
        <p:spPr>
          <a:xfrm>
            <a:off x="3912445" y="0"/>
            <a:ext cx="8020737" cy="5816977"/>
          </a:xfrm>
          <a:prstGeom prst="rect">
            <a:avLst/>
          </a:prstGeom>
          <a:noFill/>
        </p:spPr>
        <p:txBody>
          <a:bodyPr wrap="square" rtlCol="0">
            <a:spAutoFit/>
          </a:bodyPr>
          <a:lstStyle/>
          <a:p>
            <a:pPr algn="ctr"/>
            <a:endParaRPr lang="en-GB" sz="7200" dirty="0" smtClean="0">
              <a:latin typeface="Midnight Signature" panose="02000500000000090000" pitchFamily="50" charset="0"/>
            </a:endParaRPr>
          </a:p>
          <a:p>
            <a:pPr algn="ctr"/>
            <a:endParaRPr lang="en-GB" sz="6000" dirty="0" smtClean="0">
              <a:latin typeface="Midnight Signature" panose="02000500000000090000" pitchFamily="50" charset="0"/>
            </a:endParaRPr>
          </a:p>
          <a:p>
            <a:pPr algn="ctr"/>
            <a:r>
              <a:rPr lang="en-GB" sz="6000" dirty="0" smtClean="0">
                <a:latin typeface="Midnight Signature" panose="02000500000000090000" pitchFamily="50" charset="0"/>
              </a:rPr>
              <a:t>I hope you’ve had a </a:t>
            </a:r>
          </a:p>
          <a:p>
            <a:pPr algn="ctr"/>
            <a:r>
              <a:rPr lang="en-GB" sz="6000" dirty="0" smtClean="0">
                <a:latin typeface="Midnight Signature" panose="02000500000000090000" pitchFamily="50" charset="0"/>
              </a:rPr>
              <a:t>wonderful experience</a:t>
            </a:r>
          </a:p>
          <a:p>
            <a:pPr algn="ctr"/>
            <a:endParaRPr lang="en-GB" sz="6000" dirty="0" smtClean="0">
              <a:latin typeface="Midnight Signature" panose="02000500000000090000" pitchFamily="50" charset="0"/>
            </a:endParaRPr>
          </a:p>
          <a:p>
            <a:pPr algn="ctr"/>
            <a:r>
              <a:rPr lang="en-GB" sz="6000" dirty="0" smtClean="0">
                <a:latin typeface="Midnight Signature" panose="02000500000000090000" pitchFamily="50" charset="0"/>
              </a:rPr>
              <a:t>Please let me know </a:t>
            </a:r>
            <a:r>
              <a:rPr lang="en-GB" sz="6000" dirty="0" smtClean="0">
                <a:latin typeface="Midnight Signature" panose="02000500000000090000" pitchFamily="50" charset="0"/>
                <a:hlinkClick r:id="rId2"/>
              </a:rPr>
              <a:t>here</a:t>
            </a:r>
            <a:endParaRPr lang="en-GB" sz="6000" dirty="0">
              <a:latin typeface="Midnight Signature" panose="02000500000000090000" pitchFamily="50" charset="0"/>
            </a:endParaRPr>
          </a:p>
        </p:txBody>
      </p:sp>
      <p:pic>
        <p:nvPicPr>
          <p:cNvPr id="1026" name="Picture 2" descr="Women behaving badly. NEW to our retro Framed Again range | Funny ..."/>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26000"/>
                    </a14:imgEffect>
                    <a14:imgEffect>
                      <a14:brightnessContrast bright="25000" contrast="-8000"/>
                    </a14:imgEffect>
                  </a14:imgLayer>
                </a14:imgProps>
              </a:ext>
              <a:ext uri="{28A0092B-C50C-407E-A947-70E740481C1C}">
                <a14:useLocalDpi xmlns:a14="http://schemas.microsoft.com/office/drawing/2010/main" val="0"/>
              </a:ext>
            </a:extLst>
          </a:blip>
          <a:srcRect l="2288" t="1450" r="2515" b="1434"/>
          <a:stretch/>
        </p:blipFill>
        <p:spPr bwMode="auto">
          <a:xfrm>
            <a:off x="615263" y="1676399"/>
            <a:ext cx="3712896" cy="37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3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8147" y="361853"/>
            <a:ext cx="11553412" cy="6172237"/>
          </a:xfrm>
          <a:prstGeom prst="rect">
            <a:avLst/>
          </a:prstGeom>
          <a:solidFill>
            <a:srgbClr val="FBE77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a:t>
            </a:r>
            <a:endParaRPr lang="en-GB" dirty="0"/>
          </a:p>
        </p:txBody>
      </p:sp>
      <p:sp>
        <p:nvSpPr>
          <p:cNvPr id="2" name="Title 1"/>
          <p:cNvSpPr>
            <a:spLocks noGrp="1"/>
          </p:cNvSpPr>
          <p:nvPr>
            <p:ph type="title"/>
          </p:nvPr>
        </p:nvSpPr>
        <p:spPr/>
        <p:txBody>
          <a:bodyPr>
            <a:normAutofit fontScale="90000"/>
          </a:bodyPr>
          <a:lstStyle/>
          <a:p>
            <a:r>
              <a:rPr lang="en-GB" sz="5400" dirty="0" smtClean="0">
                <a:latin typeface="Midnight Signature" panose="02000500000000090000" pitchFamily="50" charset="0"/>
              </a:rPr>
              <a:t/>
            </a:r>
            <a:br>
              <a:rPr lang="en-GB" sz="5400" dirty="0" smtClean="0">
                <a:latin typeface="Midnight Signature" panose="02000500000000090000" pitchFamily="50" charset="0"/>
              </a:rPr>
            </a:br>
            <a:r>
              <a:rPr lang="en-GB" sz="5400" dirty="0" smtClean="0">
                <a:latin typeface="Midnight Signature" panose="02000500000000090000" pitchFamily="50" charset="0"/>
              </a:rPr>
              <a:t>This week</a:t>
            </a:r>
            <a:endParaRPr lang="en-GB" sz="5400" dirty="0">
              <a:latin typeface="Midnight Signature" panose="02000500000000090000" pitchFamily="50" charset="0"/>
            </a:endParaRPr>
          </a:p>
        </p:txBody>
      </p:sp>
      <p:sp>
        <p:nvSpPr>
          <p:cNvPr id="4" name="Content Placeholder 3"/>
          <p:cNvSpPr>
            <a:spLocks noGrp="1"/>
          </p:cNvSpPr>
          <p:nvPr>
            <p:ph idx="1"/>
          </p:nvPr>
        </p:nvSpPr>
        <p:spPr/>
        <p:txBody>
          <a:bodyPr>
            <a:normAutofit/>
          </a:bodyPr>
          <a:lstStyle/>
          <a:p>
            <a:endParaRPr lang="en-GB" sz="2400" dirty="0" smtClean="0">
              <a:latin typeface="+mj-lt"/>
            </a:endParaRPr>
          </a:p>
          <a:p>
            <a:r>
              <a:rPr lang="en-GB" sz="2400" dirty="0" smtClean="0">
                <a:latin typeface="+mj-lt"/>
              </a:rPr>
              <a:t>The </a:t>
            </a:r>
            <a:r>
              <a:rPr lang="en-GB" sz="2400" dirty="0">
                <a:latin typeface="+mj-lt"/>
              </a:rPr>
              <a:t>5 </a:t>
            </a:r>
            <a:r>
              <a:rPr lang="en-GB" sz="2400" dirty="0" smtClean="0">
                <a:latin typeface="+mj-lt"/>
              </a:rPr>
              <a:t>core reasons </a:t>
            </a:r>
            <a:r>
              <a:rPr lang="en-GB" sz="2400" dirty="0">
                <a:latin typeface="+mj-lt"/>
              </a:rPr>
              <a:t>for </a:t>
            </a:r>
            <a:r>
              <a:rPr lang="en-GB" sz="2400" dirty="0" smtClean="0">
                <a:latin typeface="+mj-lt"/>
              </a:rPr>
              <a:t>your symptoms</a:t>
            </a:r>
            <a:endParaRPr lang="en-GB" sz="2400" dirty="0">
              <a:latin typeface="+mj-lt"/>
            </a:endParaRPr>
          </a:p>
          <a:p>
            <a:r>
              <a:rPr lang="en-GB" sz="2400" dirty="0" smtClean="0">
                <a:latin typeface="+mj-lt"/>
              </a:rPr>
              <a:t>Oestrogen  and collagen link/ hydration</a:t>
            </a:r>
          </a:p>
          <a:p>
            <a:r>
              <a:rPr lang="en-GB" sz="2400" dirty="0" smtClean="0">
                <a:latin typeface="+mj-lt"/>
              </a:rPr>
              <a:t>Health after the Menopause – Bone/Heart Health</a:t>
            </a:r>
          </a:p>
          <a:p>
            <a:r>
              <a:rPr lang="en-GB" sz="2400" dirty="0" smtClean="0">
                <a:latin typeface="+mj-lt"/>
              </a:rPr>
              <a:t>Hot Flushes</a:t>
            </a:r>
          </a:p>
          <a:p>
            <a:r>
              <a:rPr lang="en-GB" sz="2400" dirty="0" smtClean="0">
                <a:latin typeface="+mj-lt"/>
              </a:rPr>
              <a:t>Listen to your body</a:t>
            </a:r>
          </a:p>
          <a:p>
            <a:r>
              <a:rPr lang="en-GB" sz="2400" dirty="0" smtClean="0">
                <a:latin typeface="+mj-lt"/>
              </a:rPr>
              <a:t>How to move forwards</a:t>
            </a:r>
          </a:p>
          <a:p>
            <a:endParaRPr lang="en-GB" sz="2400" dirty="0">
              <a:latin typeface="+mj-lt"/>
            </a:endParaRPr>
          </a:p>
        </p:txBody>
      </p:sp>
      <p:pic>
        <p:nvPicPr>
          <p:cNvPr id="2050" name="Picture 2" descr="People, Woman, Travel, Adventure, Trek, Mountain, Rock"/>
          <p:cNvPicPr>
            <a:picLocks noChangeAspect="1" noChangeArrowheads="1"/>
          </p:cNvPicPr>
          <p:nvPr/>
        </p:nvPicPr>
        <p:blipFill rotWithShape="1">
          <a:blip r:embed="rId2">
            <a:extLst>
              <a:ext uri="{28A0092B-C50C-407E-A947-70E740481C1C}">
                <a14:useLocalDpi xmlns:a14="http://schemas.microsoft.com/office/drawing/2010/main" val="0"/>
              </a:ext>
            </a:extLst>
          </a:blip>
          <a:srcRect l="42849" t="21170" r="22130"/>
          <a:stretch/>
        </p:blipFill>
        <p:spPr bwMode="auto">
          <a:xfrm>
            <a:off x="8725989" y="2233749"/>
            <a:ext cx="2627811" cy="394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988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8147" y="361853"/>
            <a:ext cx="11553412" cy="6172237"/>
          </a:xfrm>
          <a:prstGeom prst="rect">
            <a:avLst/>
          </a:prstGeom>
          <a:solidFill>
            <a:srgbClr val="FBE77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a:t>
            </a:r>
            <a:endParaRPr lang="en-GB" dirty="0"/>
          </a:p>
        </p:txBody>
      </p:sp>
      <p:sp>
        <p:nvSpPr>
          <p:cNvPr id="2" name="Title 1"/>
          <p:cNvSpPr>
            <a:spLocks noGrp="1"/>
          </p:cNvSpPr>
          <p:nvPr>
            <p:ph type="title"/>
          </p:nvPr>
        </p:nvSpPr>
        <p:spPr/>
        <p:txBody>
          <a:bodyPr/>
          <a:lstStyle/>
          <a:p>
            <a:r>
              <a:rPr lang="en-GB" dirty="0" smtClean="0">
                <a:latin typeface="Midnight Signature" panose="02000500000000090000" pitchFamily="50" charset="0"/>
              </a:rPr>
              <a:t>The 5 </a:t>
            </a:r>
            <a:r>
              <a:rPr lang="en-GB" dirty="0">
                <a:latin typeface="Midnight Signature" panose="02000500000000090000" pitchFamily="50" charset="0"/>
              </a:rPr>
              <a:t>c</a:t>
            </a:r>
            <a:r>
              <a:rPr lang="en-GB" dirty="0" smtClean="0">
                <a:latin typeface="Midnight Signature" panose="02000500000000090000" pitchFamily="50" charset="0"/>
              </a:rPr>
              <a:t>ore </a:t>
            </a:r>
            <a:r>
              <a:rPr lang="en-GB" dirty="0">
                <a:latin typeface="Midnight Signature" panose="02000500000000090000" pitchFamily="50" charset="0"/>
              </a:rPr>
              <a:t>h</a:t>
            </a:r>
            <a:r>
              <a:rPr lang="en-GB" dirty="0" smtClean="0">
                <a:latin typeface="Midnight Signature" panose="02000500000000090000" pitchFamily="50" charset="0"/>
              </a:rPr>
              <a:t>ealth imbalances of the menopause</a:t>
            </a:r>
            <a:endParaRPr lang="en-GB" dirty="0">
              <a:latin typeface="Midnight Signature" panose="02000500000000090000" pitchFamily="50" charset="0"/>
            </a:endParaRPr>
          </a:p>
        </p:txBody>
      </p:sp>
      <p:sp>
        <p:nvSpPr>
          <p:cNvPr id="4" name="Content Placeholder 3"/>
          <p:cNvSpPr>
            <a:spLocks noGrp="1"/>
          </p:cNvSpPr>
          <p:nvPr>
            <p:ph idx="1"/>
          </p:nvPr>
        </p:nvSpPr>
        <p:spPr/>
        <p:txBody>
          <a:bodyPr>
            <a:normAutofit/>
          </a:bodyPr>
          <a:lstStyle/>
          <a:p>
            <a:r>
              <a:rPr lang="en-GB" sz="2400" dirty="0" smtClean="0">
                <a:latin typeface="+mj-lt"/>
              </a:rPr>
              <a:t>Nutritional depletion caused by hormone change and cortisol release</a:t>
            </a:r>
          </a:p>
          <a:p>
            <a:endParaRPr lang="en-GB" sz="2400" dirty="0">
              <a:latin typeface="+mj-lt"/>
            </a:endParaRPr>
          </a:p>
          <a:p>
            <a:r>
              <a:rPr lang="en-GB" sz="2400" dirty="0" smtClean="0">
                <a:latin typeface="+mj-lt"/>
              </a:rPr>
              <a:t>Lack of Essential fatty acids </a:t>
            </a:r>
          </a:p>
          <a:p>
            <a:endParaRPr lang="en-GB" sz="2400" dirty="0">
              <a:latin typeface="+mj-lt"/>
            </a:endParaRPr>
          </a:p>
          <a:p>
            <a:r>
              <a:rPr lang="en-GB" sz="2400" dirty="0" smtClean="0">
                <a:latin typeface="+mj-lt"/>
              </a:rPr>
              <a:t>Impaired gut health</a:t>
            </a:r>
          </a:p>
          <a:p>
            <a:endParaRPr lang="en-GB" sz="2400" dirty="0">
              <a:latin typeface="+mj-lt"/>
            </a:endParaRPr>
          </a:p>
          <a:p>
            <a:r>
              <a:rPr lang="en-GB" sz="2400" dirty="0" smtClean="0">
                <a:latin typeface="+mj-lt"/>
              </a:rPr>
              <a:t>Liver impairment/ toxicity</a:t>
            </a:r>
          </a:p>
          <a:p>
            <a:endParaRPr lang="en-GB" sz="2400" dirty="0" smtClean="0">
              <a:latin typeface="+mj-lt"/>
            </a:endParaRPr>
          </a:p>
          <a:p>
            <a:r>
              <a:rPr lang="en-GB" sz="2400" dirty="0">
                <a:latin typeface="+mj-lt"/>
              </a:rPr>
              <a:t>Adrenal fatigue</a:t>
            </a:r>
          </a:p>
          <a:p>
            <a:endParaRPr lang="en-GB" sz="2400" dirty="0" smtClean="0">
              <a:latin typeface="+mj-lt"/>
            </a:endParaRPr>
          </a:p>
          <a:p>
            <a:endParaRPr lang="en-GB" sz="2400" dirty="0">
              <a:latin typeface="+mj-lt"/>
            </a:endParaRPr>
          </a:p>
          <a:p>
            <a:endParaRPr lang="en-GB" sz="2400" dirty="0">
              <a:latin typeface="+mj-lt"/>
            </a:endParaRPr>
          </a:p>
        </p:txBody>
      </p:sp>
      <p:pic>
        <p:nvPicPr>
          <p:cNvPr id="7" name="Picture 2" descr="People, Woman, Travel, Adventure, Trek, Mountain, Rock"/>
          <p:cNvPicPr>
            <a:picLocks noChangeAspect="1" noChangeArrowheads="1"/>
          </p:cNvPicPr>
          <p:nvPr/>
        </p:nvPicPr>
        <p:blipFill rotWithShape="1">
          <a:blip r:embed="rId2">
            <a:extLst>
              <a:ext uri="{28A0092B-C50C-407E-A947-70E740481C1C}">
                <a14:useLocalDpi xmlns:a14="http://schemas.microsoft.com/office/drawing/2010/main" val="0"/>
              </a:ext>
            </a:extLst>
          </a:blip>
          <a:srcRect l="42849" t="21170" r="22130"/>
          <a:stretch/>
        </p:blipFill>
        <p:spPr bwMode="auto">
          <a:xfrm>
            <a:off x="9739598" y="3473882"/>
            <a:ext cx="1891293" cy="283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290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8147" y="361853"/>
            <a:ext cx="11553412" cy="6172237"/>
          </a:xfrm>
          <a:prstGeom prst="rect">
            <a:avLst/>
          </a:prstGeom>
          <a:solidFill>
            <a:srgbClr val="FBE77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a:t>
            </a:r>
            <a:endParaRPr lang="en-GB" dirty="0"/>
          </a:p>
        </p:txBody>
      </p:sp>
      <p:sp>
        <p:nvSpPr>
          <p:cNvPr id="2" name="Title 1"/>
          <p:cNvSpPr>
            <a:spLocks noGrp="1"/>
          </p:cNvSpPr>
          <p:nvPr>
            <p:ph type="title"/>
          </p:nvPr>
        </p:nvSpPr>
        <p:spPr/>
        <p:txBody>
          <a:bodyPr/>
          <a:lstStyle/>
          <a:p>
            <a:r>
              <a:rPr lang="en-GB" dirty="0" smtClean="0">
                <a:latin typeface="Midnight Signature" panose="02000500000000090000" pitchFamily="50" charset="0"/>
              </a:rPr>
              <a:t>Oestrogen </a:t>
            </a:r>
            <a:r>
              <a:rPr lang="en-GB" dirty="0" smtClean="0">
                <a:latin typeface="Midnight Signature" panose="02000500000000090000" pitchFamily="50" charset="0"/>
              </a:rPr>
              <a:t> </a:t>
            </a:r>
            <a:r>
              <a:rPr lang="en-GB" dirty="0" smtClean="0">
                <a:latin typeface="Midnight Signature" panose="02000500000000090000" pitchFamily="50" charset="0"/>
              </a:rPr>
              <a:t>health links</a:t>
            </a:r>
            <a:endParaRPr lang="en-GB" dirty="0">
              <a:latin typeface="Midnight Signature" panose="02000500000000090000" pitchFamily="50" charset="0"/>
            </a:endParaRPr>
          </a:p>
        </p:txBody>
      </p:sp>
      <p:sp>
        <p:nvSpPr>
          <p:cNvPr id="4" name="Content Placeholder 3"/>
          <p:cNvSpPr>
            <a:spLocks noGrp="1"/>
          </p:cNvSpPr>
          <p:nvPr>
            <p:ph idx="1"/>
          </p:nvPr>
        </p:nvSpPr>
        <p:spPr>
          <a:xfrm>
            <a:off x="838199" y="1590096"/>
            <a:ext cx="10844479" cy="4943993"/>
          </a:xfrm>
        </p:spPr>
        <p:txBody>
          <a:bodyPr>
            <a:normAutofit fontScale="77500" lnSpcReduction="20000"/>
          </a:bodyPr>
          <a:lstStyle/>
          <a:p>
            <a:r>
              <a:rPr lang="en-GB" dirty="0" smtClean="0">
                <a:latin typeface="+mj-lt"/>
              </a:rPr>
              <a:t>Oestrogen creates a loss of:</a:t>
            </a:r>
          </a:p>
          <a:p>
            <a:pPr lvl="4">
              <a:buFont typeface="Courier New" panose="02070309020205020404" pitchFamily="49" charset="0"/>
              <a:buChar char="o"/>
            </a:pPr>
            <a:r>
              <a:rPr lang="en-GB" sz="2800" dirty="0" smtClean="0">
                <a:latin typeface="+mj-lt"/>
              </a:rPr>
              <a:t>hydration for the skin, organs and vagina</a:t>
            </a:r>
          </a:p>
          <a:p>
            <a:pPr lvl="4">
              <a:buFont typeface="Courier New" panose="02070309020205020404" pitchFamily="49" charset="0"/>
              <a:buChar char="o"/>
            </a:pPr>
            <a:r>
              <a:rPr lang="en-GB" sz="2800" dirty="0" smtClean="0">
                <a:latin typeface="+mj-lt"/>
              </a:rPr>
              <a:t>bone density and collagen</a:t>
            </a:r>
          </a:p>
          <a:p>
            <a:pPr lvl="4">
              <a:buFont typeface="Courier New" panose="02070309020205020404" pitchFamily="49" charset="0"/>
              <a:buChar char="o"/>
            </a:pPr>
            <a:r>
              <a:rPr lang="en-GB" sz="2800" dirty="0" smtClean="0">
                <a:latin typeface="+mj-lt"/>
              </a:rPr>
              <a:t>good cholesterol and increase in the bad one</a:t>
            </a:r>
          </a:p>
          <a:p>
            <a:pPr marL="1828800" lvl="4" indent="0">
              <a:buNone/>
            </a:pPr>
            <a:endParaRPr lang="en-GB" sz="2800" dirty="0" smtClean="0">
              <a:latin typeface="+mj-lt"/>
            </a:endParaRPr>
          </a:p>
          <a:p>
            <a:r>
              <a:rPr lang="en-GB" dirty="0" smtClean="0">
                <a:latin typeface="+mj-lt"/>
              </a:rPr>
              <a:t>Collagen decline leads:</a:t>
            </a:r>
          </a:p>
          <a:p>
            <a:pPr lvl="4">
              <a:buFont typeface="Courier New" panose="02070309020205020404" pitchFamily="49" charset="0"/>
              <a:buChar char="o"/>
            </a:pPr>
            <a:r>
              <a:rPr lang="en-GB" sz="2800" dirty="0" smtClean="0">
                <a:latin typeface="+mj-lt"/>
              </a:rPr>
              <a:t> to weaker skin, tendons, ligaments</a:t>
            </a:r>
          </a:p>
          <a:p>
            <a:pPr lvl="4">
              <a:buFont typeface="Courier New" panose="02070309020205020404" pitchFamily="49" charset="0"/>
              <a:buChar char="o"/>
            </a:pPr>
            <a:r>
              <a:rPr lang="en-GB" sz="2800" dirty="0" smtClean="0">
                <a:latin typeface="+mj-lt"/>
              </a:rPr>
              <a:t>slower wound healing</a:t>
            </a:r>
          </a:p>
          <a:p>
            <a:pPr lvl="4">
              <a:buFont typeface="Courier New" panose="02070309020205020404" pitchFamily="49" charset="0"/>
              <a:buChar char="o"/>
            </a:pPr>
            <a:r>
              <a:rPr lang="en-GB" sz="2800" dirty="0" smtClean="0">
                <a:latin typeface="+mj-lt"/>
              </a:rPr>
              <a:t>‘Looser’ functionality in the gastro-intestinal tract </a:t>
            </a:r>
          </a:p>
          <a:p>
            <a:pPr lvl="4">
              <a:buFont typeface="Courier New" panose="02070309020205020404" pitchFamily="49" charset="0"/>
              <a:buChar char="o"/>
            </a:pPr>
            <a:r>
              <a:rPr lang="en-GB" sz="2800" dirty="0" smtClean="0">
                <a:latin typeface="+mj-lt"/>
              </a:rPr>
              <a:t>Sluggish digestive </a:t>
            </a:r>
            <a:r>
              <a:rPr lang="en-GB" sz="2800" dirty="0" smtClean="0">
                <a:latin typeface="+mj-lt"/>
              </a:rPr>
              <a:t>system</a:t>
            </a:r>
          </a:p>
          <a:p>
            <a:pPr lvl="4">
              <a:buFont typeface="Courier New" panose="02070309020205020404" pitchFamily="49" charset="0"/>
              <a:buChar char="o"/>
            </a:pPr>
            <a:r>
              <a:rPr lang="en-GB" sz="2800" dirty="0" smtClean="0">
                <a:latin typeface="+mj-lt"/>
              </a:rPr>
              <a:t>Prolapses</a:t>
            </a:r>
            <a:endParaRPr lang="en-GB" sz="2800" dirty="0" smtClean="0">
              <a:latin typeface="+mj-lt"/>
            </a:endParaRPr>
          </a:p>
          <a:p>
            <a:endParaRPr lang="en-GB" sz="2400" dirty="0" smtClean="0">
              <a:latin typeface="+mj-lt"/>
            </a:endParaRPr>
          </a:p>
          <a:p>
            <a:pPr marL="0" indent="0">
              <a:buNone/>
            </a:pPr>
            <a:endParaRPr lang="en-GB" sz="3400" dirty="0">
              <a:latin typeface="+mj-lt"/>
            </a:endParaRPr>
          </a:p>
          <a:p>
            <a:pPr marL="0" indent="0">
              <a:buNone/>
            </a:pPr>
            <a:r>
              <a:rPr lang="en-GB" sz="3400" dirty="0" smtClean="0">
                <a:latin typeface="+mj-lt"/>
              </a:rPr>
              <a:t>This is why it is so important to take the supplements </a:t>
            </a:r>
            <a:endParaRPr lang="en-GB" sz="3400" dirty="0" smtClean="0">
              <a:latin typeface="+mj-lt"/>
            </a:endParaRPr>
          </a:p>
          <a:p>
            <a:pPr marL="0" indent="0">
              <a:buNone/>
            </a:pPr>
            <a:r>
              <a:rPr lang="en-GB" sz="3400" dirty="0" smtClean="0">
                <a:latin typeface="+mj-lt"/>
              </a:rPr>
              <a:t>to support and </a:t>
            </a:r>
            <a:r>
              <a:rPr lang="en-GB" sz="3400" dirty="0" smtClean="0">
                <a:latin typeface="+mj-lt"/>
              </a:rPr>
              <a:t>replenish these areas</a:t>
            </a:r>
          </a:p>
          <a:p>
            <a:endParaRPr lang="en-GB" sz="2400" dirty="0">
              <a:latin typeface="+mj-lt"/>
            </a:endParaRPr>
          </a:p>
          <a:p>
            <a:endParaRPr lang="en-GB" sz="2400" dirty="0">
              <a:latin typeface="+mj-lt"/>
            </a:endParaRPr>
          </a:p>
        </p:txBody>
      </p:sp>
      <p:pic>
        <p:nvPicPr>
          <p:cNvPr id="7" name="Picture 4" descr="Best Beauty and Skin Care Products for Women Over 5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30" t="3637" r="22946"/>
          <a:stretch/>
        </p:blipFill>
        <p:spPr bwMode="auto">
          <a:xfrm>
            <a:off x="9801871" y="4433454"/>
            <a:ext cx="1880808" cy="187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479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est Beauty and Skin Care Products for Women Over 5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30" t="3637" r="22946"/>
          <a:stretch/>
        </p:blipFill>
        <p:spPr bwMode="auto">
          <a:xfrm>
            <a:off x="9801871" y="4433454"/>
            <a:ext cx="1880808" cy="18784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8147" y="361853"/>
            <a:ext cx="11553412" cy="6172237"/>
          </a:xfrm>
          <a:prstGeom prst="rect">
            <a:avLst/>
          </a:prstGeom>
          <a:solidFill>
            <a:srgbClr val="FBE77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a:t>
            </a:r>
            <a:endParaRPr lang="en-GB" dirty="0"/>
          </a:p>
        </p:txBody>
      </p:sp>
      <p:sp>
        <p:nvSpPr>
          <p:cNvPr id="2" name="Title 1"/>
          <p:cNvSpPr>
            <a:spLocks noGrp="1"/>
          </p:cNvSpPr>
          <p:nvPr>
            <p:ph type="title"/>
          </p:nvPr>
        </p:nvSpPr>
        <p:spPr/>
        <p:txBody>
          <a:bodyPr/>
          <a:lstStyle/>
          <a:p>
            <a:r>
              <a:rPr lang="en-GB" dirty="0" smtClean="0">
                <a:latin typeface="Midnight Signature" panose="02000500000000090000" pitchFamily="50" charset="0"/>
              </a:rPr>
              <a:t>Hot Flushes</a:t>
            </a:r>
            <a:endParaRPr lang="en-GB" dirty="0">
              <a:latin typeface="Midnight Signature" panose="02000500000000090000" pitchFamily="50" charset="0"/>
            </a:endParaRPr>
          </a:p>
        </p:txBody>
      </p:sp>
      <p:sp>
        <p:nvSpPr>
          <p:cNvPr id="4" name="Content Placeholder 3"/>
          <p:cNvSpPr>
            <a:spLocks noGrp="1"/>
          </p:cNvSpPr>
          <p:nvPr>
            <p:ph idx="1"/>
          </p:nvPr>
        </p:nvSpPr>
        <p:spPr/>
        <p:txBody>
          <a:bodyPr>
            <a:normAutofit fontScale="92500" lnSpcReduction="20000"/>
          </a:bodyPr>
          <a:lstStyle/>
          <a:p>
            <a:r>
              <a:rPr lang="en-GB" sz="2400" dirty="0" smtClean="0">
                <a:latin typeface="+mj-lt"/>
              </a:rPr>
              <a:t>The most mysterious of the symptoms to explain but I believe they are an accumulation of the 5 core health imbalances during the menopause transition</a:t>
            </a:r>
          </a:p>
          <a:p>
            <a:endParaRPr lang="en-GB" sz="2400" dirty="0">
              <a:latin typeface="+mj-lt"/>
            </a:endParaRPr>
          </a:p>
          <a:p>
            <a:r>
              <a:rPr lang="en-GB" sz="2400" dirty="0" smtClean="0">
                <a:latin typeface="+mj-lt"/>
              </a:rPr>
              <a:t>You lose temperature control with adrenal fatigue, and this allows hot flushes</a:t>
            </a:r>
          </a:p>
          <a:p>
            <a:endParaRPr lang="en-GB" sz="2400" dirty="0" smtClean="0">
              <a:latin typeface="+mj-lt"/>
            </a:endParaRPr>
          </a:p>
          <a:p>
            <a:r>
              <a:rPr lang="en-GB" sz="2400" dirty="0" smtClean="0">
                <a:latin typeface="+mj-lt"/>
              </a:rPr>
              <a:t>Everything you have done over the last 4 weeks builds to combating hot flushes</a:t>
            </a:r>
          </a:p>
          <a:p>
            <a:endParaRPr lang="en-GB" sz="2400" dirty="0" smtClean="0">
              <a:latin typeface="+mj-lt"/>
            </a:endParaRPr>
          </a:p>
          <a:p>
            <a:r>
              <a:rPr lang="en-GB" sz="2400" dirty="0" smtClean="0">
                <a:latin typeface="+mj-lt"/>
              </a:rPr>
              <a:t>Take a Vitamin C with Bioflavonoids (from citrus fruit) these are mildly oestrogenic</a:t>
            </a:r>
          </a:p>
          <a:p>
            <a:endParaRPr lang="en-GB" sz="2400" dirty="0">
              <a:latin typeface="+mj-lt"/>
            </a:endParaRPr>
          </a:p>
          <a:p>
            <a:r>
              <a:rPr lang="en-GB" sz="2400" dirty="0" smtClean="0">
                <a:latin typeface="+mj-lt"/>
              </a:rPr>
              <a:t>Eat </a:t>
            </a:r>
            <a:r>
              <a:rPr lang="en-GB" sz="2400" dirty="0" err="1" smtClean="0">
                <a:latin typeface="+mj-lt"/>
              </a:rPr>
              <a:t>Phyto-estrogens</a:t>
            </a:r>
            <a:r>
              <a:rPr lang="en-GB" sz="2400" dirty="0" smtClean="0">
                <a:latin typeface="+mj-lt"/>
              </a:rPr>
              <a:t> (in Eating for the Perimenopause and beyond)</a:t>
            </a:r>
          </a:p>
          <a:p>
            <a:endParaRPr lang="en-GB" sz="2400" dirty="0" smtClean="0">
              <a:latin typeface="+mj-lt"/>
            </a:endParaRPr>
          </a:p>
          <a:p>
            <a:r>
              <a:rPr lang="en-GB" sz="3500" dirty="0" smtClean="0">
                <a:latin typeface="Midnight Signature" panose="02000500000000090000" pitchFamily="50" charset="0"/>
              </a:rPr>
              <a:t>Blossom cream </a:t>
            </a:r>
            <a:r>
              <a:rPr lang="en-GB" sz="2400" dirty="0" smtClean="0">
                <a:latin typeface="+mj-lt"/>
              </a:rPr>
              <a:t>was designed to help ease Hot Flashes and Night Sweats</a:t>
            </a:r>
            <a:endParaRPr lang="en-GB" sz="2400" dirty="0">
              <a:latin typeface="+mj-lt"/>
            </a:endParaRPr>
          </a:p>
          <a:p>
            <a:endParaRPr lang="en-GB" sz="2400" dirty="0">
              <a:latin typeface="+mj-lt"/>
            </a:endParaRPr>
          </a:p>
        </p:txBody>
      </p:sp>
    </p:spTree>
    <p:extLst>
      <p:ext uri="{BB962C8B-B14F-4D97-AF65-F5344CB8AC3E}">
        <p14:creationId xmlns:p14="http://schemas.microsoft.com/office/powerpoint/2010/main" val="319001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8147" y="361853"/>
            <a:ext cx="11553412" cy="6172237"/>
          </a:xfrm>
          <a:prstGeom prst="rect">
            <a:avLst/>
          </a:prstGeom>
          <a:solidFill>
            <a:srgbClr val="FBE77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a:t>
            </a:r>
            <a:endParaRPr lang="en-GB" dirty="0"/>
          </a:p>
        </p:txBody>
      </p:sp>
      <p:sp>
        <p:nvSpPr>
          <p:cNvPr id="2" name="Title 1"/>
          <p:cNvSpPr>
            <a:spLocks noGrp="1"/>
          </p:cNvSpPr>
          <p:nvPr>
            <p:ph type="title"/>
          </p:nvPr>
        </p:nvSpPr>
        <p:spPr/>
        <p:txBody>
          <a:bodyPr/>
          <a:lstStyle/>
          <a:p>
            <a:r>
              <a:rPr lang="en-GB" dirty="0" smtClean="0">
                <a:latin typeface="Midnight Signature" panose="02000500000000090000" pitchFamily="50" charset="0"/>
              </a:rPr>
              <a:t>Under active thyroid</a:t>
            </a:r>
            <a:endParaRPr lang="en-GB" dirty="0">
              <a:latin typeface="Midnight Signature" panose="02000500000000090000" pitchFamily="50" charset="0"/>
            </a:endParaRPr>
          </a:p>
        </p:txBody>
      </p:sp>
      <p:sp>
        <p:nvSpPr>
          <p:cNvPr id="4" name="Content Placeholder 3"/>
          <p:cNvSpPr>
            <a:spLocks noGrp="1"/>
          </p:cNvSpPr>
          <p:nvPr>
            <p:ph idx="1"/>
          </p:nvPr>
        </p:nvSpPr>
        <p:spPr/>
        <p:txBody>
          <a:bodyPr>
            <a:normAutofit/>
          </a:bodyPr>
          <a:lstStyle/>
          <a:p>
            <a:r>
              <a:rPr lang="en-GB" sz="2400" dirty="0" smtClean="0">
                <a:latin typeface="+mj-lt"/>
              </a:rPr>
              <a:t>Due to a lack of iodine – this can be taken as a topical supplement on the skin, but seek professional advice as too much can be detrimental</a:t>
            </a:r>
          </a:p>
          <a:p>
            <a:r>
              <a:rPr lang="en-GB" sz="2400" dirty="0" smtClean="0">
                <a:latin typeface="+mj-lt"/>
              </a:rPr>
              <a:t>Liver detox, cleanse and then get a new test as a clogged liver can give a false thyroid reading</a:t>
            </a:r>
            <a:endParaRPr lang="en-GB" sz="2400" dirty="0">
              <a:latin typeface="+mj-lt"/>
            </a:endParaRPr>
          </a:p>
          <a:p>
            <a:r>
              <a:rPr lang="en-GB" sz="2400" dirty="0" smtClean="0">
                <a:latin typeface="+mj-lt"/>
              </a:rPr>
              <a:t>Avoid a small group of foods that inhibits iodine uptake, main one is soya</a:t>
            </a:r>
          </a:p>
          <a:p>
            <a:r>
              <a:rPr lang="en-GB" sz="2400" dirty="0" smtClean="0">
                <a:latin typeface="+mj-lt"/>
              </a:rPr>
              <a:t>Add seaweed and selenium into your diet</a:t>
            </a:r>
            <a:endParaRPr lang="en-GB" sz="2400" dirty="0">
              <a:latin typeface="+mj-lt"/>
            </a:endParaRPr>
          </a:p>
          <a:p>
            <a:r>
              <a:rPr lang="en-GB" sz="2400" dirty="0" smtClean="0">
                <a:latin typeface="+mj-lt"/>
              </a:rPr>
              <a:t>Eat </a:t>
            </a:r>
            <a:r>
              <a:rPr lang="en-GB" sz="2400" dirty="0" err="1" smtClean="0">
                <a:latin typeface="+mj-lt"/>
              </a:rPr>
              <a:t>Phyto-estrogens</a:t>
            </a:r>
            <a:r>
              <a:rPr lang="en-GB" sz="2400" dirty="0" smtClean="0">
                <a:latin typeface="+mj-lt"/>
              </a:rPr>
              <a:t> (in Eating for the Perimenopause and beyond)</a:t>
            </a:r>
          </a:p>
          <a:p>
            <a:endParaRPr lang="en-GB" sz="2400" dirty="0">
              <a:latin typeface="+mj-lt"/>
            </a:endParaRPr>
          </a:p>
          <a:p>
            <a:r>
              <a:rPr lang="en-GB" sz="2400" dirty="0">
                <a:latin typeface="+mj-lt"/>
              </a:rPr>
              <a:t>Exercise – quality , variety and listening to your body, and relaxation!</a:t>
            </a:r>
          </a:p>
          <a:p>
            <a:endParaRPr lang="en-GB" sz="2400" dirty="0">
              <a:latin typeface="+mj-lt"/>
            </a:endParaRPr>
          </a:p>
          <a:p>
            <a:endParaRPr lang="en-GB" sz="2400" dirty="0">
              <a:latin typeface="+mj-lt"/>
            </a:endParaRPr>
          </a:p>
        </p:txBody>
      </p:sp>
      <p:pic>
        <p:nvPicPr>
          <p:cNvPr id="1028" name="Picture 4" descr="Best Beauty and Skin Care Products for Women Over 5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30" t="3637" r="22946"/>
          <a:stretch/>
        </p:blipFill>
        <p:spPr bwMode="auto">
          <a:xfrm>
            <a:off x="9801871" y="4433454"/>
            <a:ext cx="1880808" cy="187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367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idnight Signature" panose="02000500000000090000" pitchFamily="50" charset="0"/>
              </a:rPr>
              <a:t>Post </a:t>
            </a:r>
            <a:r>
              <a:rPr lang="en-GB" dirty="0">
                <a:latin typeface="Midnight Signature" panose="02000500000000090000" pitchFamily="50" charset="0"/>
              </a:rPr>
              <a:t>m</a:t>
            </a:r>
            <a:r>
              <a:rPr lang="en-GB" dirty="0" smtClean="0">
                <a:latin typeface="Midnight Signature" panose="02000500000000090000" pitchFamily="50" charset="0"/>
              </a:rPr>
              <a:t>enopause health - Supplements</a:t>
            </a:r>
            <a:endParaRPr lang="en-GB" dirty="0">
              <a:latin typeface="Midnight Signature" panose="02000500000000090000" pitchFamily="50" charset="0"/>
            </a:endParaRPr>
          </a:p>
        </p:txBody>
      </p:sp>
      <p:sp>
        <p:nvSpPr>
          <p:cNvPr id="9" name="Rectangle 8"/>
          <p:cNvSpPr/>
          <p:nvPr/>
        </p:nvSpPr>
        <p:spPr>
          <a:xfrm>
            <a:off x="319294" y="365125"/>
            <a:ext cx="11553412" cy="6172237"/>
          </a:xfrm>
          <a:prstGeom prst="rect">
            <a:avLst/>
          </a:prstGeom>
          <a:solidFill>
            <a:srgbClr val="FBE77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a:t>
            </a:r>
            <a:endParaRPr lang="en-GB" dirty="0"/>
          </a:p>
        </p:txBody>
      </p:sp>
      <p:sp>
        <p:nvSpPr>
          <p:cNvPr id="4" name="Content Placeholder 3"/>
          <p:cNvSpPr>
            <a:spLocks noGrp="1"/>
          </p:cNvSpPr>
          <p:nvPr>
            <p:ph idx="1"/>
          </p:nvPr>
        </p:nvSpPr>
        <p:spPr/>
        <p:txBody>
          <a:bodyPr>
            <a:normAutofit fontScale="92500" lnSpcReduction="10000"/>
          </a:bodyPr>
          <a:lstStyle/>
          <a:p>
            <a:r>
              <a:rPr lang="en-GB" sz="2400" dirty="0" smtClean="0">
                <a:latin typeface="+mj-lt"/>
              </a:rPr>
              <a:t>Post menopause health – the 2 main concerns and linked to decline of Oestrogen – Osteoporosis and Cardio vascular disease</a:t>
            </a:r>
          </a:p>
          <a:p>
            <a:endParaRPr lang="en-GB" sz="2400" dirty="0">
              <a:latin typeface="+mj-lt"/>
            </a:endParaRPr>
          </a:p>
          <a:p>
            <a:r>
              <a:rPr lang="en-GB" sz="2400" dirty="0" smtClean="0">
                <a:latin typeface="+mj-lt"/>
              </a:rPr>
              <a:t>Good Bone health -  **Omega 3, </a:t>
            </a:r>
            <a:r>
              <a:rPr lang="en-GB" sz="2400" dirty="0"/>
              <a:t>** </a:t>
            </a:r>
            <a:r>
              <a:rPr lang="en-GB" sz="2400" dirty="0" smtClean="0">
                <a:latin typeface="+mj-lt"/>
              </a:rPr>
              <a:t>Magnesium, </a:t>
            </a:r>
            <a:r>
              <a:rPr lang="en-GB" sz="2400" dirty="0"/>
              <a:t>** </a:t>
            </a:r>
            <a:r>
              <a:rPr lang="en-GB" sz="2400" dirty="0" smtClean="0">
                <a:latin typeface="+mj-lt"/>
              </a:rPr>
              <a:t>Calcium, </a:t>
            </a:r>
            <a:r>
              <a:rPr lang="en-GB" sz="2400" dirty="0"/>
              <a:t>** </a:t>
            </a:r>
            <a:r>
              <a:rPr lang="en-GB" sz="2400" dirty="0" smtClean="0">
                <a:latin typeface="+mj-lt"/>
              </a:rPr>
              <a:t>Vitamin C</a:t>
            </a:r>
            <a:r>
              <a:rPr lang="en-GB" sz="2400" dirty="0">
                <a:latin typeface="+mj-lt"/>
              </a:rPr>
              <a:t> </a:t>
            </a:r>
            <a:r>
              <a:rPr lang="en-GB" sz="2400" dirty="0" smtClean="0">
                <a:latin typeface="+mj-lt"/>
              </a:rPr>
              <a:t>and D</a:t>
            </a:r>
          </a:p>
          <a:p>
            <a:endParaRPr lang="en-GB" sz="2400" dirty="0" smtClean="0">
              <a:latin typeface="+mj-lt"/>
            </a:endParaRPr>
          </a:p>
          <a:p>
            <a:r>
              <a:rPr lang="en-GB" sz="2400" dirty="0" smtClean="0">
                <a:latin typeface="+mj-lt"/>
              </a:rPr>
              <a:t>Good Heart Health – </a:t>
            </a:r>
            <a:r>
              <a:rPr lang="en-GB" sz="2400" dirty="0"/>
              <a:t>**</a:t>
            </a:r>
            <a:r>
              <a:rPr lang="en-GB" sz="2400" dirty="0" smtClean="0">
                <a:latin typeface="+mj-lt"/>
              </a:rPr>
              <a:t>Omega 3, </a:t>
            </a:r>
            <a:r>
              <a:rPr lang="en-GB" sz="2400" dirty="0"/>
              <a:t>** </a:t>
            </a:r>
            <a:r>
              <a:rPr lang="en-GB" sz="2400" dirty="0" smtClean="0">
                <a:latin typeface="+mj-lt"/>
              </a:rPr>
              <a:t>Magnesium , </a:t>
            </a:r>
            <a:r>
              <a:rPr lang="en-GB" sz="2400" dirty="0"/>
              <a:t>** </a:t>
            </a:r>
            <a:r>
              <a:rPr lang="en-GB" sz="2400" dirty="0" smtClean="0">
                <a:latin typeface="+mj-lt"/>
              </a:rPr>
              <a:t>B complex, </a:t>
            </a:r>
            <a:r>
              <a:rPr lang="en-GB" sz="2400" dirty="0"/>
              <a:t>** </a:t>
            </a:r>
            <a:r>
              <a:rPr lang="en-GB" sz="2400" dirty="0" smtClean="0">
                <a:latin typeface="+mj-lt"/>
              </a:rPr>
              <a:t>Vitamins D and E</a:t>
            </a:r>
          </a:p>
          <a:p>
            <a:endParaRPr lang="en-GB" sz="2400" dirty="0">
              <a:latin typeface="+mj-lt"/>
            </a:endParaRPr>
          </a:p>
          <a:p>
            <a:r>
              <a:rPr lang="en-GB" sz="2400" dirty="0" smtClean="0">
                <a:latin typeface="+mj-lt"/>
              </a:rPr>
              <a:t>Also to consider in the future – upping the dosages/age appropriate</a:t>
            </a:r>
          </a:p>
          <a:p>
            <a:r>
              <a:rPr lang="en-GB" sz="2400" dirty="0" smtClean="0">
                <a:latin typeface="+mj-lt"/>
              </a:rPr>
              <a:t>Changing to a 50+ multivitamin</a:t>
            </a:r>
          </a:p>
          <a:p>
            <a:r>
              <a:rPr lang="en-GB" sz="2400" dirty="0" smtClean="0">
                <a:latin typeface="+mj-lt"/>
              </a:rPr>
              <a:t>Add in Bromelain, </a:t>
            </a:r>
            <a:r>
              <a:rPr lang="en-GB" sz="2400" dirty="0" err="1" smtClean="0">
                <a:latin typeface="+mj-lt"/>
              </a:rPr>
              <a:t>Chondrotin</a:t>
            </a:r>
            <a:r>
              <a:rPr lang="en-GB" sz="2400" dirty="0" smtClean="0">
                <a:latin typeface="+mj-lt"/>
              </a:rPr>
              <a:t>, Glucosamine for bone health</a:t>
            </a:r>
          </a:p>
          <a:p>
            <a:r>
              <a:rPr lang="en-GB" sz="2400" dirty="0" smtClean="0">
                <a:latin typeface="+mj-lt"/>
              </a:rPr>
              <a:t>Add in Vitamin K, </a:t>
            </a:r>
            <a:r>
              <a:rPr lang="en-GB" sz="2400" dirty="0" err="1" smtClean="0">
                <a:latin typeface="+mj-lt"/>
              </a:rPr>
              <a:t>CoEnzyme</a:t>
            </a:r>
            <a:r>
              <a:rPr lang="en-GB" sz="2400" dirty="0" smtClean="0">
                <a:latin typeface="+mj-lt"/>
              </a:rPr>
              <a:t> Q10, Garlic  for heart health</a:t>
            </a:r>
          </a:p>
          <a:p>
            <a:endParaRPr lang="en-GB" sz="2400" dirty="0">
              <a:latin typeface="+mj-lt"/>
            </a:endParaRPr>
          </a:p>
          <a:p>
            <a:pPr marL="0" indent="0">
              <a:buNone/>
            </a:pPr>
            <a:endParaRPr lang="en-GB" sz="2400" dirty="0">
              <a:latin typeface="+mj-lt"/>
            </a:endParaRPr>
          </a:p>
        </p:txBody>
      </p:sp>
      <p:pic>
        <p:nvPicPr>
          <p:cNvPr id="3" name="Picture 4" descr="Woman Sitting on Rock Doing Heart Hand Gesture"/>
          <p:cNvPicPr>
            <a:picLocks noChangeAspect="1" noChangeArrowheads="1"/>
          </p:cNvPicPr>
          <p:nvPr/>
        </p:nvPicPr>
        <p:blipFill rotWithShape="1">
          <a:blip r:embed="rId2">
            <a:extLst>
              <a:ext uri="{28A0092B-C50C-407E-A947-70E740481C1C}">
                <a14:useLocalDpi xmlns:a14="http://schemas.microsoft.com/office/drawing/2010/main" val="0"/>
              </a:ext>
            </a:extLst>
          </a:blip>
          <a:srcRect l="18915" t="33376" r="20970"/>
          <a:stretch/>
        </p:blipFill>
        <p:spPr bwMode="auto">
          <a:xfrm>
            <a:off x="8998703" y="4152755"/>
            <a:ext cx="2597552" cy="21591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5999" y="6235499"/>
            <a:ext cx="1704109" cy="369332"/>
          </a:xfrm>
          <a:prstGeom prst="rect">
            <a:avLst/>
          </a:prstGeom>
        </p:spPr>
        <p:txBody>
          <a:bodyPr wrap="square">
            <a:spAutoFit/>
          </a:bodyPr>
          <a:lstStyle/>
          <a:p>
            <a:r>
              <a:rPr lang="en-GB" dirty="0" smtClean="0"/>
              <a:t>** must have</a:t>
            </a:r>
            <a:endParaRPr lang="en-GB" dirty="0"/>
          </a:p>
        </p:txBody>
      </p:sp>
    </p:spTree>
    <p:extLst>
      <p:ext uri="{BB962C8B-B14F-4D97-AF65-F5344CB8AC3E}">
        <p14:creationId xmlns:p14="http://schemas.microsoft.com/office/powerpoint/2010/main" val="2136018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8147" y="361853"/>
            <a:ext cx="11553412" cy="6172237"/>
          </a:xfrm>
          <a:prstGeom prst="rect">
            <a:avLst/>
          </a:prstGeom>
          <a:solidFill>
            <a:srgbClr val="FBE779">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a:t>
            </a:r>
            <a:endParaRPr lang="en-GB" dirty="0"/>
          </a:p>
        </p:txBody>
      </p:sp>
      <p:sp>
        <p:nvSpPr>
          <p:cNvPr id="2" name="Title 1"/>
          <p:cNvSpPr>
            <a:spLocks noGrp="1"/>
          </p:cNvSpPr>
          <p:nvPr>
            <p:ph type="title"/>
          </p:nvPr>
        </p:nvSpPr>
        <p:spPr/>
        <p:txBody>
          <a:bodyPr/>
          <a:lstStyle/>
          <a:p>
            <a:r>
              <a:rPr lang="en-GB" dirty="0" smtClean="0">
                <a:latin typeface="Midnight Signature" panose="02000500000000090000" pitchFamily="50" charset="0"/>
              </a:rPr>
              <a:t>Post menopause </a:t>
            </a:r>
            <a:r>
              <a:rPr lang="en-GB" dirty="0">
                <a:latin typeface="Midnight Signature" panose="02000500000000090000" pitchFamily="50" charset="0"/>
              </a:rPr>
              <a:t>h</a:t>
            </a:r>
            <a:r>
              <a:rPr lang="en-GB" dirty="0" smtClean="0">
                <a:latin typeface="Midnight Signature" panose="02000500000000090000" pitchFamily="50" charset="0"/>
              </a:rPr>
              <a:t>ealth – Supplements 2</a:t>
            </a:r>
            <a:endParaRPr lang="en-GB" dirty="0">
              <a:latin typeface="Midnight Signature" panose="02000500000000090000" pitchFamily="50" charset="0"/>
            </a:endParaRPr>
          </a:p>
        </p:txBody>
      </p:sp>
      <p:sp>
        <p:nvSpPr>
          <p:cNvPr id="4" name="Content Placeholder 3"/>
          <p:cNvSpPr>
            <a:spLocks noGrp="1"/>
          </p:cNvSpPr>
          <p:nvPr>
            <p:ph idx="1"/>
          </p:nvPr>
        </p:nvSpPr>
        <p:spPr>
          <a:xfrm>
            <a:off x="838200" y="1690688"/>
            <a:ext cx="10515600" cy="4351338"/>
          </a:xfrm>
        </p:spPr>
        <p:txBody>
          <a:bodyPr>
            <a:normAutofit/>
          </a:bodyPr>
          <a:lstStyle/>
          <a:p>
            <a:r>
              <a:rPr lang="en-GB" sz="2400" dirty="0" smtClean="0">
                <a:latin typeface="+mj-lt"/>
              </a:rPr>
              <a:t>‘Menopause’ labelled products – contain Phytoestrogens. Only appropriate if you are flushing daily and periods very erratic or finished</a:t>
            </a:r>
          </a:p>
          <a:p>
            <a:endParaRPr lang="en-GB" sz="2400" dirty="0">
              <a:latin typeface="+mj-lt"/>
            </a:endParaRPr>
          </a:p>
          <a:p>
            <a:r>
              <a:rPr lang="en-GB" sz="2400" dirty="0" smtClean="0">
                <a:latin typeface="+mj-lt"/>
              </a:rPr>
              <a:t>‘Combination’ supplements – may have one detrimental component in, all of the formula needs to be checked</a:t>
            </a:r>
          </a:p>
          <a:p>
            <a:endParaRPr lang="en-GB" sz="2400" dirty="0">
              <a:latin typeface="+mj-lt"/>
            </a:endParaRPr>
          </a:p>
          <a:p>
            <a:r>
              <a:rPr lang="en-GB" sz="2400" dirty="0" smtClean="0">
                <a:latin typeface="+mj-lt"/>
              </a:rPr>
              <a:t>My supplements are ‘building’ blocks of your body chemistry – i.e. the actual nutrients the body is missing and /or singular supplements </a:t>
            </a:r>
          </a:p>
          <a:p>
            <a:pPr marL="0" indent="0">
              <a:buNone/>
            </a:pPr>
            <a:endParaRPr lang="en-GB" sz="2400" dirty="0" smtClean="0">
              <a:latin typeface="+mj-lt"/>
            </a:endParaRPr>
          </a:p>
          <a:p>
            <a:r>
              <a:rPr lang="en-GB" sz="2400" dirty="0" smtClean="0">
                <a:latin typeface="+mj-lt"/>
              </a:rPr>
              <a:t>You can take individually and note the changes/side effects</a:t>
            </a:r>
          </a:p>
          <a:p>
            <a:endParaRPr lang="en-GB" sz="2400" dirty="0">
              <a:latin typeface="+mj-lt"/>
            </a:endParaRPr>
          </a:p>
          <a:p>
            <a:endParaRPr lang="en-GB" sz="2400" dirty="0" smtClean="0">
              <a:latin typeface="+mj-lt"/>
            </a:endParaRPr>
          </a:p>
          <a:p>
            <a:endParaRPr lang="en-GB" sz="2400" dirty="0">
              <a:latin typeface="+mj-lt"/>
            </a:endParaRPr>
          </a:p>
        </p:txBody>
      </p:sp>
      <p:pic>
        <p:nvPicPr>
          <p:cNvPr id="8" name="Picture 4" descr="Woman Sitting on Rock Doing Heart Hand Ges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915" t="33376" r="20970"/>
          <a:stretch/>
        </p:blipFill>
        <p:spPr bwMode="auto">
          <a:xfrm>
            <a:off x="9586413" y="4641273"/>
            <a:ext cx="2009842" cy="1670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745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779" t="46121" r="29054" b="42437"/>
          <a:stretch/>
        </p:blipFill>
        <p:spPr>
          <a:xfrm>
            <a:off x="1439406" y="4826725"/>
            <a:ext cx="9530127" cy="1378132"/>
          </a:xfrm>
          <a:prstGeom prst="rect">
            <a:avLst/>
          </a:prstGeom>
        </p:spPr>
      </p:pic>
      <p:pic>
        <p:nvPicPr>
          <p:cNvPr id="4098" name="Picture 2" descr="People, Woman, Travel, Adventure, Trek, Mountain, Rock"/>
          <p:cNvPicPr>
            <a:picLocks noChangeAspect="1" noChangeArrowheads="1"/>
          </p:cNvPicPr>
          <p:nvPr/>
        </p:nvPicPr>
        <p:blipFill rotWithShape="1">
          <a:blip r:embed="rId3">
            <a:extLst>
              <a:ext uri="{28A0092B-C50C-407E-A947-70E740481C1C}">
                <a14:useLocalDpi xmlns:a14="http://schemas.microsoft.com/office/drawing/2010/main" val="0"/>
              </a:ext>
            </a:extLst>
          </a:blip>
          <a:srcRect t="11869"/>
          <a:stretch/>
        </p:blipFill>
        <p:spPr bwMode="auto">
          <a:xfrm>
            <a:off x="2495005" y="600891"/>
            <a:ext cx="6974387" cy="409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038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863</Words>
  <Application>Microsoft Office PowerPoint</Application>
  <PresentationFormat>Widescreen</PresentationFormat>
  <Paragraphs>139</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Courier New</vt:lpstr>
      <vt:lpstr>Midnight Signature</vt:lpstr>
      <vt:lpstr>Raleway</vt:lpstr>
      <vt:lpstr>Segoe Script</vt:lpstr>
      <vt:lpstr>Wingdings</vt:lpstr>
      <vt:lpstr>Office Theme</vt:lpstr>
      <vt:lpstr>PowerPoint Presentation</vt:lpstr>
      <vt:lpstr> This week</vt:lpstr>
      <vt:lpstr>The 5 core health imbalances of the menopause</vt:lpstr>
      <vt:lpstr>Oestrogen  health links</vt:lpstr>
      <vt:lpstr>Hot Flushes</vt:lpstr>
      <vt:lpstr>Under active thyroid</vt:lpstr>
      <vt:lpstr>Post menopause health - Supplements</vt:lpstr>
      <vt:lpstr>Post menopause health – Supplements 2</vt:lpstr>
      <vt:lpstr>PowerPoint Presentation</vt:lpstr>
      <vt:lpstr>Let’s see your progress</vt:lpstr>
      <vt:lpstr>The value of taking the time to watch these videos</vt:lpstr>
      <vt:lpstr>Moving Forwards</vt:lpstr>
      <vt:lpstr>Having a 1 to 1 with me</vt:lpstr>
      <vt:lpstr>Continuing your journey with me and your peers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Latitude E7250</dc:creator>
  <cp:lastModifiedBy>Dell Latitude E7250</cp:lastModifiedBy>
  <cp:revision>7</cp:revision>
  <dcterms:created xsi:type="dcterms:W3CDTF">2020-10-29T10:44:06Z</dcterms:created>
  <dcterms:modified xsi:type="dcterms:W3CDTF">2021-01-30T17:46:04Z</dcterms:modified>
</cp:coreProperties>
</file>